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94.xml" ContentType="application/vnd.openxmlformats-officedocument.presentationml.slide+xml"/>
  <Override PartName="/ppt/slides/slide113.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s/slide102.xml" ContentType="application/vnd.openxmlformats-officedocument.presentationml.slide+xml"/>
  <Override PartName="/ppt/slides/slide120.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s/slide129.xml" ContentType="application/vnd.openxmlformats-officedocument.presentationml.slide+xml"/>
  <Override PartName="/ppt/slides/slide99.xml" ContentType="application/vnd.openxmlformats-officedocument.presentationml.slide+xml"/>
  <Override PartName="/ppt/slides/slide118.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slides/slide107.xml" ContentType="application/vnd.openxmlformats-officedocument.presentationml.slide+xml"/>
  <Override PartName="/ppt/slides/slide125.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s/slide95.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s/slide80.xml" ContentType="application/vnd.openxmlformats-officedocument.presentationml.slide+xml"/>
  <Override PartName="/ppt/slides/slide82.xml" ContentType="application/vnd.openxmlformats-officedocument.presentationml.slide+xml"/>
  <Override PartName="/ppt/slides/slide91.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s/slide119.xml" ContentType="application/vnd.openxmlformats-officedocument.presentationml.slide+xml"/>
  <Override PartName="/ppt/slideLayouts/slideLayout10.xml" ContentType="application/vnd.openxmlformats-officedocument.presentationml.slideLayout+xml"/>
  <Override PartName="/ppt/slides/slide89.xml" ContentType="application/vnd.openxmlformats-officedocument.presentationml.slide+xml"/>
  <Override PartName="/ppt/slides/slide98.xml" ContentType="application/vnd.openxmlformats-officedocument.presentationml.slide+xml"/>
  <Override PartName="/ppt/slides/slide108.xml" ContentType="application/vnd.openxmlformats-officedocument.presentationml.slide+xml"/>
  <Override PartName="/ppt/slides/slide117.xml" ContentType="application/vnd.openxmlformats-officedocument.presentationml.slide+xml"/>
  <Override PartName="/ppt/slides/slide126.xml" ContentType="application/vnd.openxmlformats-officedocument.presentationml.slide+xml"/>
  <Override PartName="/ppt/slides/slide128.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slides/slide96.xml" ContentType="application/vnd.openxmlformats-officedocument.presentationml.slide+xml"/>
  <Override PartName="/ppt/slides/slide106.xml" ContentType="application/vnd.openxmlformats-officedocument.presentationml.slide+xml"/>
  <Override PartName="/ppt/slides/slide115.xml" ContentType="application/vnd.openxmlformats-officedocument.presentationml.slide+xml"/>
  <Override PartName="/ppt/slides/slide124.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s/slide104.xml" ContentType="application/vnd.openxmlformats-officedocument.presentationml.slide+xml"/>
  <Override PartName="/ppt/slides/slide122.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s/slide111.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slides/slide79.xml" ContentType="application/vnd.openxmlformats-officedocument.presentationml.slide+xml"/>
  <Override PartName="/ppt/slides/slide109.xml" ContentType="application/vnd.openxmlformats-officedocument.presentationml.slide+xml"/>
  <Override PartName="/ppt/slides/slide127.xml" ContentType="application/vnd.openxmlformats-officedocument.presentationml.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s/slide116.xml" ContentType="application/vnd.openxmlformats-officedocument.presentationml.slide+xml"/>
  <Override PartName="/ppt/slideLayouts/slideLayout9.xml" ContentType="application/vnd.openxmlformats-officedocument.presentationml.slideLayout+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05.xml" ContentType="application/vnd.openxmlformats-officedocument.presentationml.slide+xml"/>
  <Override PartName="/ppt/slides/slide123.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130.xml" ContentType="application/vnd.openxmlformats-officedocument.presentationml.slide+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2"/>
  </p:notesMasterIdLst>
  <p:sldIdLst>
    <p:sldId id="402" r:id="rId2"/>
    <p:sldId id="294" r:id="rId3"/>
    <p:sldId id="295" r:id="rId4"/>
    <p:sldId id="336" r:id="rId5"/>
    <p:sldId id="404" r:id="rId6"/>
    <p:sldId id="405" r:id="rId7"/>
    <p:sldId id="337" r:id="rId8"/>
    <p:sldId id="406" r:id="rId9"/>
    <p:sldId id="407" r:id="rId10"/>
    <p:sldId id="338" r:id="rId11"/>
    <p:sldId id="298" r:id="rId12"/>
    <p:sldId id="297" r:id="rId13"/>
    <p:sldId id="296" r:id="rId14"/>
    <p:sldId id="305" r:id="rId15"/>
    <p:sldId id="304" r:id="rId16"/>
    <p:sldId id="303" r:id="rId17"/>
    <p:sldId id="302" r:id="rId18"/>
    <p:sldId id="390" r:id="rId19"/>
    <p:sldId id="301" r:id="rId20"/>
    <p:sldId id="300" r:id="rId21"/>
    <p:sldId id="391" r:id="rId22"/>
    <p:sldId id="299" r:id="rId23"/>
    <p:sldId id="293" r:id="rId24"/>
    <p:sldId id="396" r:id="rId25"/>
    <p:sldId id="392" r:id="rId26"/>
    <p:sldId id="275" r:id="rId27"/>
    <p:sldId id="409" r:id="rId28"/>
    <p:sldId id="410" r:id="rId29"/>
    <p:sldId id="411" r:id="rId30"/>
    <p:sldId id="272" r:id="rId31"/>
    <p:sldId id="280" r:id="rId32"/>
    <p:sldId id="281" r:id="rId33"/>
    <p:sldId id="282" r:id="rId34"/>
    <p:sldId id="283" r:id="rId35"/>
    <p:sldId id="284" r:id="rId36"/>
    <p:sldId id="279" r:id="rId37"/>
    <p:sldId id="339" r:id="rId38"/>
    <p:sldId id="340" r:id="rId39"/>
    <p:sldId id="341" r:id="rId40"/>
    <p:sldId id="342" r:id="rId41"/>
    <p:sldId id="343" r:id="rId42"/>
    <p:sldId id="367" r:id="rId43"/>
    <p:sldId id="344" r:id="rId44"/>
    <p:sldId id="357" r:id="rId45"/>
    <p:sldId id="362" r:id="rId46"/>
    <p:sldId id="361" r:id="rId47"/>
    <p:sldId id="360" r:id="rId48"/>
    <p:sldId id="358" r:id="rId49"/>
    <p:sldId id="363" r:id="rId50"/>
    <p:sldId id="364" r:id="rId51"/>
    <p:sldId id="365" r:id="rId52"/>
    <p:sldId id="355" r:id="rId53"/>
    <p:sldId id="354" r:id="rId54"/>
    <p:sldId id="366" r:id="rId55"/>
    <p:sldId id="359" r:id="rId56"/>
    <p:sldId id="353" r:id="rId57"/>
    <p:sldId id="372" r:id="rId58"/>
    <p:sldId id="350" r:id="rId59"/>
    <p:sldId id="346" r:id="rId60"/>
    <p:sldId id="278" r:id="rId61"/>
    <p:sldId id="270" r:id="rId62"/>
    <p:sldId id="273" r:id="rId63"/>
    <p:sldId id="269" r:id="rId64"/>
    <p:sldId id="268" r:id="rId65"/>
    <p:sldId id="267" r:id="rId66"/>
    <p:sldId id="266" r:id="rId67"/>
    <p:sldId id="265" r:id="rId68"/>
    <p:sldId id="264" r:id="rId69"/>
    <p:sldId id="263" r:id="rId70"/>
    <p:sldId id="262" r:id="rId71"/>
    <p:sldId id="261" r:id="rId72"/>
    <p:sldId id="260" r:id="rId73"/>
    <p:sldId id="259" r:id="rId74"/>
    <p:sldId id="288" r:id="rId75"/>
    <p:sldId id="292" r:id="rId76"/>
    <p:sldId id="291" r:id="rId77"/>
    <p:sldId id="415" r:id="rId78"/>
    <p:sldId id="416" r:id="rId79"/>
    <p:sldId id="417" r:id="rId80"/>
    <p:sldId id="418" r:id="rId81"/>
    <p:sldId id="419" r:id="rId82"/>
    <p:sldId id="420" r:id="rId83"/>
    <p:sldId id="421" r:id="rId84"/>
    <p:sldId id="422" r:id="rId85"/>
    <p:sldId id="423" r:id="rId86"/>
    <p:sldId id="424" r:id="rId87"/>
    <p:sldId id="425" r:id="rId88"/>
    <p:sldId id="426" r:id="rId89"/>
    <p:sldId id="427" r:id="rId90"/>
    <p:sldId id="428" r:id="rId91"/>
    <p:sldId id="274" r:id="rId92"/>
    <p:sldId id="287" r:id="rId93"/>
    <p:sldId id="286" r:id="rId94"/>
    <p:sldId id="323" r:id="rId95"/>
    <p:sldId id="324" r:id="rId96"/>
    <p:sldId id="313" r:id="rId97"/>
    <p:sldId id="314" r:id="rId98"/>
    <p:sldId id="317" r:id="rId99"/>
    <p:sldId id="315" r:id="rId100"/>
    <p:sldId id="316" r:id="rId101"/>
    <p:sldId id="322" r:id="rId102"/>
    <p:sldId id="401" r:id="rId103"/>
    <p:sldId id="325" r:id="rId104"/>
    <p:sldId id="331" r:id="rId105"/>
    <p:sldId id="330" r:id="rId106"/>
    <p:sldId id="329" r:id="rId107"/>
    <p:sldId id="328" r:id="rId108"/>
    <p:sldId id="327" r:id="rId109"/>
    <p:sldId id="326" r:id="rId110"/>
    <p:sldId id="335" r:id="rId111"/>
    <p:sldId id="334" r:id="rId112"/>
    <p:sldId id="373" r:id="rId113"/>
    <p:sldId id="374" r:id="rId114"/>
    <p:sldId id="375" r:id="rId115"/>
    <p:sldId id="376" r:id="rId116"/>
    <p:sldId id="377" r:id="rId117"/>
    <p:sldId id="378" r:id="rId118"/>
    <p:sldId id="383" r:id="rId119"/>
    <p:sldId id="382" r:id="rId120"/>
    <p:sldId id="381" r:id="rId121"/>
    <p:sldId id="380" r:id="rId122"/>
    <p:sldId id="379" r:id="rId123"/>
    <p:sldId id="386" r:id="rId124"/>
    <p:sldId id="389" r:id="rId125"/>
    <p:sldId id="388" r:id="rId126"/>
    <p:sldId id="387" r:id="rId127"/>
    <p:sldId id="412" r:id="rId128"/>
    <p:sldId id="413" r:id="rId129"/>
    <p:sldId id="414" r:id="rId130"/>
    <p:sldId id="408" r:id="rId1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126" Type="http://schemas.openxmlformats.org/officeDocument/2006/relationships/slide" Target="slides/slide125.xml"/><Relationship Id="rId13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slide" Target="slides/slide12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FFA35C1-5058-4BF8-B947-CE42882C0BA7}" type="datetimeFigureOut">
              <a:rPr lang="en-US" smtClean="0"/>
              <a:pPr/>
              <a:t>1/6/2019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5CA0B0E-EBE7-41AE-9843-72D40424B840}"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577C320-0D2C-48F2-AAED-542E697CCD25}" type="datetime1">
              <a:rPr lang="en-US" smtClean="0"/>
              <a:pPr/>
              <a:t>1/6/2019</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75B7D05-0860-4139-AD0D-F1507FB4CEA1}" type="datetime1">
              <a:rPr lang="en-US" smtClean="0"/>
              <a:pPr/>
              <a:t>1/6/2019</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C6252AF-7225-4B6C-8D69-E62A29E0B915}" type="datetime1">
              <a:rPr lang="en-US" smtClean="0"/>
              <a:pPr/>
              <a:t>1/6/2019</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BCA0045-DCE6-4AE1-ADC2-AD9FA41D5730}" type="datetime1">
              <a:rPr lang="en-US" smtClean="0"/>
              <a:pPr/>
              <a:t>1/6/2019</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A3E1D2-147E-49FC-8C6B-C03548301508}" type="datetime1">
              <a:rPr lang="en-US" smtClean="0"/>
              <a:pPr/>
              <a:t>1/6/2019</a:t>
            </a:fld>
            <a:endParaRPr lang="en-US"/>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
        <p:nvSpPr>
          <p:cNvPr id="6" name="Slide Number Placeholder 5"/>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00B24C2-2DA8-4FD3-A820-3F1622310A8B}" type="datetime1">
              <a:rPr lang="en-US" smtClean="0"/>
              <a:pPr/>
              <a:t>1/6/2019</a:t>
            </a:fld>
            <a:endParaRPr lang="en-US"/>
          </a:p>
        </p:txBody>
      </p:sp>
      <p:sp>
        <p:nvSpPr>
          <p:cNvPr id="6" name="Footer Placeholder 5"/>
          <p:cNvSpPr>
            <a:spLocks noGrp="1"/>
          </p:cNvSpPr>
          <p:nvPr>
            <p:ph type="ftr" sz="quarter" idx="11"/>
          </p:nvPr>
        </p:nvSpPr>
        <p:spPr/>
        <p:txBody>
          <a:bodyPr/>
          <a:lstStyle/>
          <a:p>
            <a:r>
              <a:rPr lang="en-US" smtClean="0"/>
              <a:t>https://www.github.com/ReddyTheRuler</a:t>
            </a:r>
            <a:endParaRPr lang="en-US"/>
          </a:p>
        </p:txBody>
      </p:sp>
      <p:sp>
        <p:nvSpPr>
          <p:cNvPr id="7" name="Slide Number Placeholder 6"/>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A3182F0-FB49-441E-B9E6-EEAA1045A32A}" type="datetime1">
              <a:rPr lang="en-US" smtClean="0"/>
              <a:pPr/>
              <a:t>1/6/2019</a:t>
            </a:fld>
            <a:endParaRPr lang="en-US"/>
          </a:p>
        </p:txBody>
      </p:sp>
      <p:sp>
        <p:nvSpPr>
          <p:cNvPr id="8" name="Footer Placeholder 7"/>
          <p:cNvSpPr>
            <a:spLocks noGrp="1"/>
          </p:cNvSpPr>
          <p:nvPr>
            <p:ph type="ftr" sz="quarter" idx="11"/>
          </p:nvPr>
        </p:nvSpPr>
        <p:spPr/>
        <p:txBody>
          <a:bodyPr/>
          <a:lstStyle/>
          <a:p>
            <a:r>
              <a:rPr lang="en-US" smtClean="0"/>
              <a:t>https://www.github.com/ReddyTheRuler</a:t>
            </a:r>
            <a:endParaRPr lang="en-US"/>
          </a:p>
        </p:txBody>
      </p:sp>
      <p:sp>
        <p:nvSpPr>
          <p:cNvPr id="9" name="Slide Number Placeholder 8"/>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6FA35C5-9519-4DB8-AE9E-A931D9BD687A}" type="datetime1">
              <a:rPr lang="en-US" smtClean="0"/>
              <a:pPr/>
              <a:t>1/6/2019</a:t>
            </a:fld>
            <a:endParaRPr lang="en-US"/>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Slide Number Placeholder 4"/>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B723A7-DADC-40FF-87C2-1C421E737A4D}" type="datetime1">
              <a:rPr lang="en-US" smtClean="0"/>
              <a:pPr/>
              <a:t>1/6/2019</a:t>
            </a:fld>
            <a:endParaRPr lang="en-US"/>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
        <p:nvSpPr>
          <p:cNvPr id="4" name="Slide Number Placeholder 3"/>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C78200-2549-45E6-864C-C99405CDE635}" type="datetime1">
              <a:rPr lang="en-US" smtClean="0"/>
              <a:pPr/>
              <a:t>1/6/2019</a:t>
            </a:fld>
            <a:endParaRPr lang="en-US"/>
          </a:p>
        </p:txBody>
      </p:sp>
      <p:sp>
        <p:nvSpPr>
          <p:cNvPr id="6" name="Footer Placeholder 5"/>
          <p:cNvSpPr>
            <a:spLocks noGrp="1"/>
          </p:cNvSpPr>
          <p:nvPr>
            <p:ph type="ftr" sz="quarter" idx="11"/>
          </p:nvPr>
        </p:nvSpPr>
        <p:spPr/>
        <p:txBody>
          <a:bodyPr/>
          <a:lstStyle/>
          <a:p>
            <a:r>
              <a:rPr lang="en-US" smtClean="0"/>
              <a:t>https://www.github.com/ReddyTheRuler</a:t>
            </a:r>
            <a:endParaRPr lang="en-US"/>
          </a:p>
        </p:txBody>
      </p:sp>
      <p:sp>
        <p:nvSpPr>
          <p:cNvPr id="7" name="Slide Number Placeholder 6"/>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C950311-CFEE-4B8E-8EAE-69900633EED7}" type="datetime1">
              <a:rPr lang="en-US" smtClean="0"/>
              <a:pPr/>
              <a:t>1/6/2019</a:t>
            </a:fld>
            <a:endParaRPr lang="en-US"/>
          </a:p>
        </p:txBody>
      </p:sp>
      <p:sp>
        <p:nvSpPr>
          <p:cNvPr id="6" name="Footer Placeholder 5"/>
          <p:cNvSpPr>
            <a:spLocks noGrp="1"/>
          </p:cNvSpPr>
          <p:nvPr>
            <p:ph type="ftr" sz="quarter" idx="11"/>
          </p:nvPr>
        </p:nvSpPr>
        <p:spPr/>
        <p:txBody>
          <a:bodyPr/>
          <a:lstStyle/>
          <a:p>
            <a:r>
              <a:rPr lang="en-US" smtClean="0"/>
              <a:t>https://www.github.com/ReddyTheRuler</a:t>
            </a:r>
            <a:endParaRPr lang="en-US"/>
          </a:p>
        </p:txBody>
      </p:sp>
      <p:sp>
        <p:nvSpPr>
          <p:cNvPr id="7" name="Slide Number Placeholder 6"/>
          <p:cNvSpPr>
            <a:spLocks noGrp="1"/>
          </p:cNvSpPr>
          <p:nvPr>
            <p:ph type="sldNum" sz="quarter" idx="12"/>
          </p:nvPr>
        </p:nvSpPr>
        <p:spPr/>
        <p:txBody>
          <a:bodyPr/>
          <a:lstStyle/>
          <a:p>
            <a:fld id="{38D29237-AC25-43BF-9F30-8081FDE34C25}"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158D29-0BEC-4793-B6A0-5C3F74BB38AE}" type="datetime1">
              <a:rPr lang="en-US" smtClean="0"/>
              <a:pPr/>
              <a:t>1/6/2019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https://www.github.com/ReddyTheRuler</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D29237-AC25-43BF-9F30-8081FDE34C25}"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angular.io/guide/typescript-configuration"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nodejs.org/en/" TargetMode="Externa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3505200" y="6324600"/>
            <a:ext cx="2895600" cy="365125"/>
          </a:xfrm>
        </p:spPr>
        <p:txBody>
          <a:bodyPr/>
          <a:lstStyle/>
          <a:p>
            <a:r>
              <a:rPr lang="en-US" dirty="0" smtClean="0"/>
              <a:t>https://www.github.com/ReddyTheRuler</a:t>
            </a:r>
            <a:endParaRPr lang="en-US" dirty="0"/>
          </a:p>
        </p:txBody>
      </p:sp>
      <p:sp>
        <p:nvSpPr>
          <p:cNvPr id="125956" name="AutoShape 4" descr="Image result for angular in blu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25958" name="AutoShape 6" descr="Image result for angular in blu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25960" name="AutoShape 8" descr="Image result for angular in blue"/>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25961" name="Picture 9"/>
          <p:cNvPicPr>
            <a:picLocks noChangeAspect="1" noChangeArrowheads="1"/>
          </p:cNvPicPr>
          <p:nvPr/>
        </p:nvPicPr>
        <p:blipFill>
          <a:blip r:embed="rId2" cstate="print"/>
          <a:srcRect/>
          <a:stretch>
            <a:fillRect/>
          </a:stretch>
        </p:blipFill>
        <p:spPr bwMode="auto">
          <a:xfrm>
            <a:off x="3200400" y="1447800"/>
            <a:ext cx="3067050" cy="30575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381000"/>
            <a:ext cx="8305800" cy="4801314"/>
          </a:xfrm>
          <a:prstGeom prst="rect">
            <a:avLst/>
          </a:prstGeom>
        </p:spPr>
        <p:txBody>
          <a:bodyPr wrap="square">
            <a:spAutoFit/>
          </a:bodyPr>
          <a:lstStyle/>
          <a:p>
            <a:r>
              <a:rPr lang="en-US" b="1" dirty="0" smtClean="0">
                <a:solidFill>
                  <a:srgbClr val="0070C0"/>
                </a:solidFill>
              </a:rPr>
              <a:t>What is Type Script </a:t>
            </a:r>
            <a:endParaRPr lang="en-US" b="1" dirty="0" smtClean="0"/>
          </a:p>
          <a:p>
            <a:endParaRPr lang="en-US" b="1" dirty="0" smtClean="0"/>
          </a:p>
          <a:p>
            <a:r>
              <a:rPr lang="en-US" dirty="0" smtClean="0"/>
              <a:t> </a:t>
            </a:r>
            <a:r>
              <a:rPr lang="en-US" dirty="0" err="1" smtClean="0"/>
              <a:t>TypeScript</a:t>
            </a:r>
            <a:r>
              <a:rPr lang="en-US" dirty="0" smtClean="0"/>
              <a:t> is a free and open-source programming language developed by Microsoft. It is a superset of JavaScript and compiles to JavaScript through a process called </a:t>
            </a:r>
            <a:r>
              <a:rPr lang="en-US" dirty="0" err="1" smtClean="0"/>
              <a:t>transpilation</a:t>
            </a:r>
            <a:r>
              <a:rPr lang="en-US" dirty="0" smtClean="0"/>
              <a:t>. Using </a:t>
            </a:r>
            <a:r>
              <a:rPr lang="en-US" dirty="0" err="1" smtClean="0"/>
              <a:t>TypeScript</a:t>
            </a:r>
            <a:r>
              <a:rPr lang="en-US" dirty="0" smtClean="0"/>
              <a:t> to build angular applications provides several benefits.</a:t>
            </a:r>
            <a:br>
              <a:rPr lang="en-US" dirty="0" smtClean="0"/>
            </a:br>
            <a:r>
              <a:rPr lang="en-US" dirty="0" smtClean="0"/>
              <a:t>1. </a:t>
            </a:r>
            <a:r>
              <a:rPr lang="en-US" dirty="0" err="1" smtClean="0"/>
              <a:t>Intellisense</a:t>
            </a:r>
            <a:r>
              <a:rPr lang="en-US" dirty="0" smtClean="0"/>
              <a:t> </a:t>
            </a:r>
            <a:br>
              <a:rPr lang="en-US" dirty="0" smtClean="0"/>
            </a:br>
            <a:r>
              <a:rPr lang="en-US" dirty="0" smtClean="0"/>
              <a:t>2. </a:t>
            </a:r>
            <a:r>
              <a:rPr lang="en-US" dirty="0" err="1" smtClean="0"/>
              <a:t>Autocompletion</a:t>
            </a:r>
            <a:r>
              <a:rPr lang="en-US" dirty="0" smtClean="0"/>
              <a:t/>
            </a:r>
            <a:br>
              <a:rPr lang="en-US" dirty="0" smtClean="0"/>
            </a:br>
            <a:r>
              <a:rPr lang="en-US" dirty="0" smtClean="0"/>
              <a:t>3. Code navigation</a:t>
            </a:r>
            <a:br>
              <a:rPr lang="en-US" dirty="0" smtClean="0"/>
            </a:br>
            <a:r>
              <a:rPr lang="en-US" dirty="0" smtClean="0"/>
              <a:t>4. Advanced refactoring</a:t>
            </a:r>
            <a:br>
              <a:rPr lang="en-US" dirty="0" smtClean="0"/>
            </a:br>
            <a:r>
              <a:rPr lang="en-US" dirty="0" smtClean="0"/>
              <a:t>5. Strong Typing</a:t>
            </a:r>
            <a:br>
              <a:rPr lang="en-US" dirty="0" smtClean="0"/>
            </a:br>
            <a:r>
              <a:rPr lang="en-US" dirty="0" smtClean="0"/>
              <a:t>6. Supports ES 2015 (also called ES 6) features like classes, interfaces and inheritance. If you have any experience with object oriented programming languages like C# and Java, learning </a:t>
            </a:r>
            <a:r>
              <a:rPr lang="en-US" dirty="0" err="1" smtClean="0"/>
              <a:t>TypeScript</a:t>
            </a:r>
            <a:r>
              <a:rPr lang="en-US" dirty="0" smtClean="0"/>
              <a:t> is easy.</a:t>
            </a:r>
            <a:br>
              <a:rPr lang="en-US" dirty="0" smtClean="0"/>
            </a:br>
            <a:r>
              <a:rPr lang="en-US" dirty="0" smtClean="0"/>
              <a:t/>
            </a:r>
            <a:br>
              <a:rPr lang="en-US" dirty="0" smtClean="0"/>
            </a:br>
            <a:r>
              <a:rPr lang="en-US" dirty="0" smtClean="0"/>
              <a:t>Because of all these benefits writing, maintaining and refactoring applications can be an enjoyable experience. So obviously </a:t>
            </a:r>
            <a:r>
              <a:rPr lang="en-US" dirty="0" err="1" smtClean="0"/>
              <a:t>TypeScript</a:t>
            </a:r>
            <a:r>
              <a:rPr lang="en-US" dirty="0" smtClean="0"/>
              <a:t> has become the number one choice of many developers for developing Angular applications.</a:t>
            </a:r>
            <a:endParaRPr lang="en-US" dirty="0"/>
          </a:p>
        </p:txBody>
      </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148471"/>
            <a:ext cx="8839200" cy="6709529"/>
          </a:xfrm>
          <a:prstGeom prst="rect">
            <a:avLst/>
          </a:prstGeom>
        </p:spPr>
        <p:txBody>
          <a:bodyPr wrap="square">
            <a:spAutoFit/>
          </a:bodyPr>
          <a:lstStyle/>
          <a:p>
            <a:r>
              <a:rPr lang="en-US" dirty="0" smtClean="0"/>
              <a:t>Now we need to bind the view template to the form group model we created in the component class. For this we make use of the following 2 directives provided by Angular </a:t>
            </a:r>
            <a:r>
              <a:rPr lang="en-US" dirty="0" err="1" smtClean="0"/>
              <a:t>ReactiveFroms</a:t>
            </a:r>
            <a:r>
              <a:rPr lang="en-US" dirty="0" smtClean="0"/>
              <a:t> module. </a:t>
            </a:r>
          </a:p>
          <a:p>
            <a:r>
              <a:rPr lang="en-US" dirty="0" err="1" smtClean="0"/>
              <a:t>formGroup</a:t>
            </a:r>
            <a:endParaRPr lang="en-US" dirty="0" smtClean="0"/>
          </a:p>
          <a:p>
            <a:r>
              <a:rPr lang="en-US" dirty="0" err="1" smtClean="0"/>
              <a:t>formControlName</a:t>
            </a:r>
            <a:endParaRPr lang="en-US" dirty="0" smtClean="0"/>
          </a:p>
          <a:p>
            <a:r>
              <a:rPr lang="en-US" dirty="0" smtClean="0"/>
              <a:t>Here is the modified HTML. Notice the use of </a:t>
            </a:r>
            <a:r>
              <a:rPr lang="en-US" dirty="0" err="1" smtClean="0"/>
              <a:t>formGroup</a:t>
            </a:r>
            <a:r>
              <a:rPr lang="en-US" dirty="0" smtClean="0"/>
              <a:t> and </a:t>
            </a:r>
            <a:r>
              <a:rPr lang="en-US" dirty="0" err="1" smtClean="0"/>
              <a:t>formControlName</a:t>
            </a:r>
            <a:r>
              <a:rPr lang="en-US" dirty="0" smtClean="0"/>
              <a:t> directives in the &lt;form&gt; element and the 2 input elements. </a:t>
            </a:r>
          </a:p>
          <a:p>
            <a:endParaRPr lang="en-US" dirty="0" smtClean="0"/>
          </a:p>
          <a:p>
            <a:r>
              <a:rPr lang="en-US" sz="1100" dirty="0" smtClean="0"/>
              <a:t>&lt;form class="form-horizontal" </a:t>
            </a:r>
            <a:r>
              <a:rPr lang="en-US" sz="1100" b="1" dirty="0" smtClean="0"/>
              <a:t>[</a:t>
            </a:r>
            <a:r>
              <a:rPr lang="en-US" sz="1100" b="1" dirty="0" err="1" smtClean="0"/>
              <a:t>formGroup</a:t>
            </a:r>
            <a:r>
              <a:rPr lang="en-US" sz="1100" b="1" dirty="0" smtClean="0"/>
              <a:t>]="</a:t>
            </a:r>
            <a:r>
              <a:rPr lang="en-US" sz="1100" b="1" dirty="0" err="1" smtClean="0"/>
              <a:t>employeeForm</a:t>
            </a:r>
            <a:r>
              <a:rPr lang="en-US" sz="1100" b="1" dirty="0" smtClean="0"/>
              <a:t>"&gt;</a:t>
            </a:r>
          </a:p>
          <a:p>
            <a:r>
              <a:rPr lang="en-US" sz="1100" dirty="0" smtClean="0"/>
              <a:t>  &lt;div class="panel </a:t>
            </a:r>
            <a:r>
              <a:rPr lang="en-US" sz="1100" dirty="0" err="1" smtClean="0"/>
              <a:t>panel</a:t>
            </a:r>
            <a:r>
              <a:rPr lang="en-US" sz="1100" dirty="0" smtClean="0"/>
              <a:t>-primary"&gt;</a:t>
            </a:r>
          </a:p>
          <a:p>
            <a:r>
              <a:rPr lang="en-US" sz="1100" dirty="0" smtClean="0"/>
              <a:t>    &lt;div class="panel-heading"&gt;</a:t>
            </a:r>
          </a:p>
          <a:p>
            <a:r>
              <a:rPr lang="en-US" sz="1100" dirty="0" smtClean="0"/>
              <a:t>      &lt;h3 class="panel-title"&gt;Create Employee&lt;/h3&gt;</a:t>
            </a:r>
          </a:p>
          <a:p>
            <a:r>
              <a:rPr lang="en-US" sz="1100" dirty="0" smtClean="0"/>
              <a:t>    &lt;/div&gt;</a:t>
            </a:r>
          </a:p>
          <a:p>
            <a:r>
              <a:rPr lang="en-US" sz="1100" dirty="0" smtClean="0"/>
              <a:t>    &lt;div class="panel-body"&gt;</a:t>
            </a:r>
          </a:p>
          <a:p>
            <a:r>
              <a:rPr lang="en-US" sz="1100" dirty="0" smtClean="0"/>
              <a:t>      &lt;div class="form-group"&gt;</a:t>
            </a:r>
          </a:p>
          <a:p>
            <a:r>
              <a:rPr lang="en-US" sz="1100" dirty="0" smtClean="0"/>
              <a:t>        &lt;label class="col-sm-2 control-label" for="</a:t>
            </a:r>
            <a:r>
              <a:rPr lang="en-US" sz="1100" dirty="0" err="1" smtClean="0"/>
              <a:t>fullName</a:t>
            </a:r>
            <a:r>
              <a:rPr lang="en-US" sz="1100" dirty="0" smtClean="0"/>
              <a:t>"&gt;Full Name&lt;/label&gt;</a:t>
            </a:r>
          </a:p>
          <a:p>
            <a:r>
              <a:rPr lang="en-US" sz="1100" dirty="0" smtClean="0"/>
              <a:t>        &lt;div class="col-sm-8"&gt;</a:t>
            </a:r>
          </a:p>
          <a:p>
            <a:r>
              <a:rPr lang="en-US" sz="1100" dirty="0" smtClean="0"/>
              <a:t>          &lt;input id="</a:t>
            </a:r>
            <a:r>
              <a:rPr lang="en-US" sz="1100" dirty="0" err="1" smtClean="0"/>
              <a:t>fullName</a:t>
            </a:r>
            <a:r>
              <a:rPr lang="en-US" sz="1100" dirty="0" smtClean="0"/>
              <a:t>" type="text" class="form-control" </a:t>
            </a:r>
            <a:r>
              <a:rPr lang="en-US" sz="1100" b="1" dirty="0" err="1" smtClean="0"/>
              <a:t>formControlName</a:t>
            </a:r>
            <a:r>
              <a:rPr lang="en-US" sz="1100" b="1" dirty="0" smtClean="0"/>
              <a:t>="</a:t>
            </a:r>
            <a:r>
              <a:rPr lang="en-US" sz="1100" b="1" dirty="0" err="1" smtClean="0"/>
              <a:t>fullName</a:t>
            </a:r>
            <a:r>
              <a:rPr lang="en-US" sz="1100" dirty="0" smtClean="0"/>
              <a:t>"&gt;</a:t>
            </a:r>
          </a:p>
          <a:p>
            <a:r>
              <a:rPr lang="en-US" sz="1100" dirty="0" smtClean="0"/>
              <a:t>        &lt;/div&gt;</a:t>
            </a:r>
          </a:p>
          <a:p>
            <a:r>
              <a:rPr lang="en-US" sz="1100" dirty="0" smtClean="0"/>
              <a:t>      &lt;/div&gt;</a:t>
            </a:r>
          </a:p>
          <a:p>
            <a:endParaRPr lang="en-US" sz="1100" dirty="0" smtClean="0"/>
          </a:p>
          <a:p>
            <a:r>
              <a:rPr lang="en-US" sz="1100" dirty="0" smtClean="0"/>
              <a:t>      &lt;div class="form-group"&gt;</a:t>
            </a:r>
          </a:p>
          <a:p>
            <a:r>
              <a:rPr lang="en-US" sz="1100" dirty="0" smtClean="0"/>
              <a:t>        &lt;label class="col-sm-2 control-label" for="email"&gt;Email&lt;/label&gt;</a:t>
            </a:r>
          </a:p>
          <a:p>
            <a:r>
              <a:rPr lang="en-US" sz="1100" dirty="0" smtClean="0"/>
              <a:t>        &lt;div class="col-sm-8"&gt;</a:t>
            </a:r>
          </a:p>
          <a:p>
            <a:r>
              <a:rPr lang="en-US" sz="1100" dirty="0" smtClean="0"/>
              <a:t>          &lt;input id="email" type="text" class="form-control" </a:t>
            </a:r>
            <a:r>
              <a:rPr lang="en-US" sz="1100" b="1" dirty="0" err="1" smtClean="0"/>
              <a:t>formControlName</a:t>
            </a:r>
            <a:r>
              <a:rPr lang="en-US" sz="1100" b="1" dirty="0" smtClean="0"/>
              <a:t>="email“&gt;</a:t>
            </a:r>
          </a:p>
          <a:p>
            <a:r>
              <a:rPr lang="en-US" sz="1100" dirty="0" smtClean="0"/>
              <a:t>        &lt;/div&gt;</a:t>
            </a:r>
          </a:p>
          <a:p>
            <a:r>
              <a:rPr lang="en-US" sz="1100" dirty="0" smtClean="0"/>
              <a:t>      &lt;/div&gt;</a:t>
            </a:r>
          </a:p>
          <a:p>
            <a:endParaRPr lang="en-US" sz="1100" dirty="0" smtClean="0"/>
          </a:p>
          <a:p>
            <a:r>
              <a:rPr lang="en-US" sz="1100" dirty="0" smtClean="0"/>
              <a:t>    &lt;/div&gt;</a:t>
            </a:r>
          </a:p>
          <a:p>
            <a:r>
              <a:rPr lang="en-US" sz="1100" dirty="0" smtClean="0"/>
              <a:t>    &lt;div class="panel-footer"&gt;</a:t>
            </a:r>
          </a:p>
          <a:p>
            <a:r>
              <a:rPr lang="en-US" sz="1100" dirty="0" smtClean="0"/>
              <a:t>      &lt;button class="</a:t>
            </a:r>
            <a:r>
              <a:rPr lang="en-US" sz="1100" dirty="0" err="1" smtClean="0"/>
              <a:t>btn</a:t>
            </a:r>
            <a:r>
              <a:rPr lang="en-US" sz="1100" dirty="0" smtClean="0"/>
              <a:t> </a:t>
            </a:r>
            <a:r>
              <a:rPr lang="en-US" sz="1100" dirty="0" err="1" smtClean="0"/>
              <a:t>btn</a:t>
            </a:r>
            <a:r>
              <a:rPr lang="en-US" sz="1100" dirty="0" smtClean="0"/>
              <a:t>-primary" type="submit"&gt;Save&lt;/button&gt;</a:t>
            </a:r>
          </a:p>
          <a:p>
            <a:r>
              <a:rPr lang="en-US" sz="1100" dirty="0" smtClean="0"/>
              <a:t>    &lt;/div&gt;</a:t>
            </a:r>
          </a:p>
          <a:p>
            <a:r>
              <a:rPr lang="en-US" sz="1100" dirty="0" smtClean="0"/>
              <a:t>  &lt;/div&gt;</a:t>
            </a:r>
          </a:p>
          <a:p>
            <a:r>
              <a:rPr lang="en-US" sz="1100" dirty="0" smtClean="0"/>
              <a:t>&lt;/form&gt;</a:t>
            </a:r>
            <a:endParaRPr lang="en-US" sz="1100" dirty="0"/>
          </a:p>
        </p:txBody>
      </p: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457200" y="304800"/>
            <a:ext cx="7696200" cy="1754326"/>
          </a:xfrm>
          <a:prstGeom prst="rect">
            <a:avLst/>
          </a:prstGeom>
        </p:spPr>
        <p:txBody>
          <a:bodyPr wrap="square">
            <a:spAutoFit/>
          </a:bodyPr>
          <a:lstStyle/>
          <a:p>
            <a:r>
              <a:rPr lang="en-US" dirty="0" smtClean="0"/>
              <a:t>The 2 directives (</a:t>
            </a:r>
            <a:r>
              <a:rPr lang="en-US" dirty="0" err="1" smtClean="0"/>
              <a:t>formGroup</a:t>
            </a:r>
            <a:r>
              <a:rPr lang="en-US" dirty="0" smtClean="0"/>
              <a:t> and </a:t>
            </a:r>
            <a:r>
              <a:rPr lang="en-US" dirty="0" err="1" smtClean="0"/>
              <a:t>formControlName</a:t>
            </a:r>
            <a:r>
              <a:rPr lang="en-US" dirty="0" smtClean="0"/>
              <a:t>) are in </a:t>
            </a:r>
            <a:r>
              <a:rPr lang="en-US" dirty="0" err="1" smtClean="0"/>
              <a:t>ReactiveForms</a:t>
            </a:r>
            <a:r>
              <a:rPr lang="en-US" dirty="0" smtClean="0"/>
              <a:t> module, but we have not yet imported it in our root module. So in the </a:t>
            </a:r>
            <a:r>
              <a:rPr lang="en-US" dirty="0" err="1" smtClean="0"/>
              <a:t>AppModule</a:t>
            </a:r>
            <a:r>
              <a:rPr lang="en-US" dirty="0" smtClean="0"/>
              <a:t> (</a:t>
            </a:r>
            <a:r>
              <a:rPr lang="en-US" b="1" dirty="0" err="1" smtClean="0"/>
              <a:t>app.module.ts</a:t>
            </a:r>
            <a:r>
              <a:rPr lang="en-US" b="1" dirty="0" smtClean="0"/>
              <a:t> file</a:t>
            </a:r>
            <a:r>
              <a:rPr lang="en-US" dirty="0" smtClean="0"/>
              <a:t>), import </a:t>
            </a:r>
            <a:r>
              <a:rPr lang="en-US" dirty="0" err="1" smtClean="0"/>
              <a:t>ReactiveFormsModule</a:t>
            </a:r>
            <a:r>
              <a:rPr lang="en-US" dirty="0" smtClean="0"/>
              <a:t> and include it in the </a:t>
            </a:r>
            <a:r>
              <a:rPr lang="en-US" b="1" dirty="0" smtClean="0"/>
              <a:t>imports </a:t>
            </a:r>
            <a:r>
              <a:rPr lang="en-US" dirty="0" smtClean="0"/>
              <a:t>array. </a:t>
            </a:r>
            <a:br>
              <a:rPr lang="en-US" dirty="0" smtClean="0"/>
            </a:br>
            <a:r>
              <a:rPr lang="en-US" dirty="0" smtClean="0"/>
              <a:t/>
            </a:r>
            <a:br>
              <a:rPr lang="en-US" dirty="0" smtClean="0"/>
            </a:br>
            <a:r>
              <a:rPr lang="en-US" dirty="0" smtClean="0"/>
              <a:t>import { </a:t>
            </a:r>
            <a:r>
              <a:rPr lang="en-US" dirty="0" err="1" smtClean="0"/>
              <a:t>ReactiveFormsModule</a:t>
            </a:r>
            <a:r>
              <a:rPr lang="en-US" dirty="0" smtClean="0"/>
              <a:t> } from '@angular/forms';</a:t>
            </a:r>
            <a:endParaRPr lang="en-US" dirty="0"/>
          </a:p>
        </p:txBody>
      </p:sp>
      <p:sp>
        <p:nvSpPr>
          <p:cNvPr id="5" name="Rectangle 4"/>
          <p:cNvSpPr/>
          <p:nvPr/>
        </p:nvSpPr>
        <p:spPr>
          <a:xfrm>
            <a:off x="457200" y="2209800"/>
            <a:ext cx="8305800" cy="4339650"/>
          </a:xfrm>
          <a:prstGeom prst="rect">
            <a:avLst/>
          </a:prstGeom>
        </p:spPr>
        <p:txBody>
          <a:bodyPr wrap="square">
            <a:spAutoFit/>
          </a:bodyPr>
          <a:lstStyle/>
          <a:p>
            <a:r>
              <a:rPr lang="en-US" b="1" dirty="0" smtClean="0">
                <a:solidFill>
                  <a:srgbClr val="0070C0"/>
                </a:solidFill>
              </a:rPr>
              <a:t>Accessing form data </a:t>
            </a:r>
            <a:r>
              <a:rPr lang="en-US" dirty="0" smtClean="0"/>
              <a:t>: To access form data, bind to the </a:t>
            </a:r>
            <a:r>
              <a:rPr lang="en-US" dirty="0" err="1" smtClean="0"/>
              <a:t>ngSubmit</a:t>
            </a:r>
            <a:r>
              <a:rPr lang="en-US" dirty="0" smtClean="0"/>
              <a:t> event on the &lt;form&gt; element. This </a:t>
            </a:r>
            <a:r>
              <a:rPr lang="en-US" dirty="0" err="1" smtClean="0"/>
              <a:t>ngSubmit</a:t>
            </a:r>
            <a:r>
              <a:rPr lang="en-US" dirty="0" smtClean="0"/>
              <a:t> event is raised when a button with input type=submit is clicked. </a:t>
            </a:r>
          </a:p>
          <a:p>
            <a:endParaRPr lang="en-US" dirty="0" smtClean="0"/>
          </a:p>
          <a:p>
            <a:r>
              <a:rPr lang="en-US" sz="1200" dirty="0" smtClean="0"/>
              <a:t>&lt;form class="form-horizontal" [</a:t>
            </a:r>
            <a:r>
              <a:rPr lang="en-US" sz="1200" dirty="0" err="1" smtClean="0"/>
              <a:t>formGroup</a:t>
            </a:r>
            <a:r>
              <a:rPr lang="en-US" sz="1200" dirty="0" smtClean="0"/>
              <a:t>]="</a:t>
            </a:r>
            <a:r>
              <a:rPr lang="en-US" sz="1200" dirty="0" err="1" smtClean="0"/>
              <a:t>employeeForm</a:t>
            </a:r>
            <a:r>
              <a:rPr lang="en-US" sz="1200" dirty="0" smtClean="0"/>
              <a:t>" (</a:t>
            </a:r>
            <a:r>
              <a:rPr lang="en-US" sz="1200" dirty="0" err="1" smtClean="0"/>
              <a:t>ngSubmit</a:t>
            </a:r>
            <a:r>
              <a:rPr lang="en-US" sz="1200" dirty="0" smtClean="0"/>
              <a:t>)="</a:t>
            </a:r>
            <a:r>
              <a:rPr lang="en-US" sz="1200" dirty="0" err="1" smtClean="0"/>
              <a:t>onSubmit</a:t>
            </a:r>
            <a:r>
              <a:rPr lang="en-US" sz="1200" dirty="0" smtClean="0"/>
              <a:t>()"&gt;</a:t>
            </a:r>
          </a:p>
          <a:p>
            <a:endParaRPr lang="en-US" dirty="0" smtClean="0"/>
          </a:p>
          <a:p>
            <a:r>
              <a:rPr lang="en-US" dirty="0" smtClean="0"/>
              <a:t>In the component class (create-</a:t>
            </a:r>
            <a:r>
              <a:rPr lang="en-US" dirty="0" err="1" smtClean="0"/>
              <a:t>employee.component.ts</a:t>
            </a:r>
            <a:r>
              <a:rPr lang="en-US" dirty="0" smtClean="0"/>
              <a:t>), include </a:t>
            </a:r>
            <a:r>
              <a:rPr lang="en-US" dirty="0" err="1" smtClean="0"/>
              <a:t>onSubmit</a:t>
            </a:r>
            <a:r>
              <a:rPr lang="en-US" dirty="0" smtClean="0"/>
              <a:t>() method as shown below. </a:t>
            </a:r>
          </a:p>
          <a:p>
            <a:endParaRPr lang="en-US" dirty="0" smtClean="0"/>
          </a:p>
          <a:p>
            <a:r>
              <a:rPr lang="en-US" sz="1600" dirty="0" err="1" smtClean="0"/>
              <a:t>onSubmit</a:t>
            </a:r>
            <a:r>
              <a:rPr lang="en-US" sz="1600" dirty="0" smtClean="0"/>
              <a:t>(): void {</a:t>
            </a:r>
          </a:p>
          <a:p>
            <a:r>
              <a:rPr lang="en-US" sz="1600" dirty="0" smtClean="0"/>
              <a:t>  console.log(</a:t>
            </a:r>
            <a:r>
              <a:rPr lang="en-US" sz="1600" dirty="0" err="1" smtClean="0"/>
              <a:t>this.employeeForm.value</a:t>
            </a:r>
            <a:r>
              <a:rPr lang="en-US" sz="1600" dirty="0" smtClean="0"/>
              <a:t>);</a:t>
            </a:r>
          </a:p>
          <a:p>
            <a:r>
              <a:rPr lang="en-US" sz="1600" dirty="0" smtClean="0"/>
              <a:t>}</a:t>
            </a:r>
          </a:p>
          <a:p>
            <a:endParaRPr lang="en-US" dirty="0" smtClean="0"/>
          </a:p>
          <a:p>
            <a:r>
              <a:rPr lang="en-US" dirty="0" smtClean="0"/>
              <a:t>At this point, fill out the form and click Save button. Notice, the </a:t>
            </a:r>
            <a:r>
              <a:rPr lang="en-US" dirty="0" err="1" smtClean="0"/>
              <a:t>Formgroup</a:t>
            </a:r>
            <a:r>
              <a:rPr lang="en-US" dirty="0" smtClean="0"/>
              <a:t> value property is logged to the console. The value property of the </a:t>
            </a:r>
            <a:r>
              <a:rPr lang="en-US" dirty="0" err="1" smtClean="0"/>
              <a:t>FormGroup</a:t>
            </a:r>
            <a:r>
              <a:rPr lang="en-US" dirty="0" smtClean="0"/>
              <a:t> contains each form control name and it's associated value.</a:t>
            </a:r>
            <a:endParaRPr lang="en-US" dirty="0"/>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228600"/>
            <a:ext cx="6858000" cy="369332"/>
          </a:xfrm>
          <a:prstGeom prst="rect">
            <a:avLst/>
          </a:prstGeom>
        </p:spPr>
        <p:txBody>
          <a:bodyPr wrap="square">
            <a:spAutoFit/>
          </a:bodyPr>
          <a:lstStyle/>
          <a:p>
            <a:r>
              <a:rPr lang="en-US" b="1" dirty="0" smtClean="0">
                <a:solidFill>
                  <a:srgbClr val="0070C0"/>
                </a:solidFill>
              </a:rPr>
              <a:t>Model binding in angular template driven forms</a:t>
            </a:r>
            <a:endParaRPr lang="en-US" b="1" dirty="0">
              <a:solidFill>
                <a:srgbClr val="0070C0"/>
              </a:solidFill>
            </a:endParaRPr>
          </a:p>
        </p:txBody>
      </p:sp>
      <p:sp>
        <p:nvSpPr>
          <p:cNvPr id="6" name="Rectangle 5"/>
          <p:cNvSpPr/>
          <p:nvPr/>
        </p:nvSpPr>
        <p:spPr>
          <a:xfrm>
            <a:off x="457200" y="685800"/>
            <a:ext cx="8458200" cy="6093976"/>
          </a:xfrm>
          <a:prstGeom prst="rect">
            <a:avLst/>
          </a:prstGeom>
        </p:spPr>
        <p:txBody>
          <a:bodyPr wrap="square">
            <a:spAutoFit/>
          </a:bodyPr>
          <a:lstStyle/>
          <a:p>
            <a:r>
              <a:rPr lang="en-US" dirty="0" smtClean="0"/>
              <a:t>At the moment, in </a:t>
            </a:r>
            <a:r>
              <a:rPr lang="en-US" dirty="0" err="1" smtClean="0"/>
              <a:t>CreateEmployeeComponent</a:t>
            </a:r>
            <a:r>
              <a:rPr lang="en-US" dirty="0" smtClean="0"/>
              <a:t> we are using the Angular Auto-generated form model. Instead of using the Angular generated form model, we can use our model class. </a:t>
            </a:r>
          </a:p>
          <a:p>
            <a:endParaRPr lang="en-US" dirty="0" smtClean="0"/>
          </a:p>
          <a:p>
            <a:r>
              <a:rPr lang="en-US" dirty="0" smtClean="0"/>
              <a:t>In </a:t>
            </a:r>
            <a:r>
              <a:rPr lang="en-US" dirty="0" err="1" smtClean="0"/>
              <a:t>employee.model.ts</a:t>
            </a:r>
            <a:r>
              <a:rPr lang="en-US" dirty="0" smtClean="0"/>
              <a:t> file in the models folder, we have Employee class. We want to use this class as the model when creating a new employee. Here are the steps. </a:t>
            </a:r>
          </a:p>
          <a:p>
            <a:endParaRPr lang="en-US" dirty="0" smtClean="0"/>
          </a:p>
          <a:p>
            <a:r>
              <a:rPr lang="en-US" b="1" dirty="0" smtClean="0"/>
              <a:t>Step 1 </a:t>
            </a:r>
            <a:r>
              <a:rPr lang="en-US" dirty="0" smtClean="0"/>
              <a:t>: In create-</a:t>
            </a:r>
            <a:r>
              <a:rPr lang="en-US" dirty="0" err="1" smtClean="0"/>
              <a:t>employee.component.ts</a:t>
            </a:r>
            <a:r>
              <a:rPr lang="en-US" dirty="0" smtClean="0"/>
              <a:t> file, import the Employee model</a:t>
            </a:r>
          </a:p>
          <a:p>
            <a:r>
              <a:rPr lang="en-US" dirty="0" smtClean="0"/>
              <a:t>import { Employee } from '../models/</a:t>
            </a:r>
            <a:r>
              <a:rPr lang="en-US" dirty="0" err="1" smtClean="0"/>
              <a:t>employee.model</a:t>
            </a:r>
            <a:r>
              <a:rPr lang="en-US" dirty="0" smtClean="0"/>
              <a:t>'; </a:t>
            </a:r>
          </a:p>
          <a:p>
            <a:endParaRPr lang="en-US" dirty="0" smtClean="0"/>
          </a:p>
          <a:p>
            <a:r>
              <a:rPr lang="en-US" b="1" dirty="0" smtClean="0"/>
              <a:t>Step 2 </a:t>
            </a:r>
            <a:r>
              <a:rPr lang="en-US" dirty="0" smtClean="0"/>
              <a:t>: In </a:t>
            </a:r>
            <a:r>
              <a:rPr lang="en-US" dirty="0" err="1" smtClean="0"/>
              <a:t>CreateEmployeeComponent</a:t>
            </a:r>
            <a:r>
              <a:rPr lang="en-US" dirty="0" smtClean="0"/>
              <a:t> class, include employee property. Notice we have set the type to Employee and </a:t>
            </a:r>
            <a:r>
              <a:rPr lang="en-US" dirty="0" err="1" smtClean="0"/>
              <a:t>initialised</a:t>
            </a:r>
            <a:r>
              <a:rPr lang="en-US" dirty="0" smtClean="0"/>
              <a:t> all properties with NULL value. </a:t>
            </a:r>
          </a:p>
          <a:p>
            <a:endParaRPr lang="en-US" dirty="0" smtClean="0"/>
          </a:p>
          <a:p>
            <a:r>
              <a:rPr lang="en-US" sz="1200" dirty="0" smtClean="0"/>
              <a:t>export class </a:t>
            </a:r>
            <a:r>
              <a:rPr lang="en-US" sz="1200" dirty="0" err="1" smtClean="0"/>
              <a:t>CreateEmployeeComponent</a:t>
            </a:r>
            <a:r>
              <a:rPr lang="en-US" sz="1200" dirty="0" smtClean="0"/>
              <a:t> implements </a:t>
            </a:r>
            <a:r>
              <a:rPr lang="en-US" sz="1200" dirty="0" err="1" smtClean="0"/>
              <a:t>OnInit</a:t>
            </a:r>
            <a:r>
              <a:rPr lang="en-US" sz="1200" dirty="0" smtClean="0"/>
              <a:t> {</a:t>
            </a:r>
          </a:p>
          <a:p>
            <a:r>
              <a:rPr lang="en-US" sz="1200" dirty="0" smtClean="0"/>
              <a:t>  employee: Employee = {</a:t>
            </a:r>
          </a:p>
          <a:p>
            <a:r>
              <a:rPr lang="en-US" sz="1200" dirty="0" smtClean="0"/>
              <a:t>    id: null,</a:t>
            </a:r>
          </a:p>
          <a:p>
            <a:r>
              <a:rPr lang="en-US" sz="1200" dirty="0" smtClean="0"/>
              <a:t>    name: null,</a:t>
            </a:r>
          </a:p>
          <a:p>
            <a:r>
              <a:rPr lang="en-US" sz="1200" dirty="0" smtClean="0"/>
              <a:t>    gender: null,</a:t>
            </a:r>
          </a:p>
          <a:p>
            <a:r>
              <a:rPr lang="en-US" sz="1200" dirty="0" smtClean="0"/>
              <a:t>    </a:t>
            </a:r>
            <a:r>
              <a:rPr lang="en-US" sz="1200" dirty="0" err="1" smtClean="0"/>
              <a:t>contactPreference</a:t>
            </a:r>
            <a:r>
              <a:rPr lang="en-US" sz="1200" dirty="0" smtClean="0"/>
              <a:t>: null,</a:t>
            </a:r>
          </a:p>
          <a:p>
            <a:r>
              <a:rPr lang="en-US" sz="1200" dirty="0" smtClean="0"/>
              <a:t>    </a:t>
            </a:r>
            <a:r>
              <a:rPr lang="en-US" sz="1200" dirty="0" err="1" smtClean="0"/>
              <a:t>phoneNumber</a:t>
            </a:r>
            <a:r>
              <a:rPr lang="en-US" sz="1200" dirty="0" smtClean="0"/>
              <a:t>: null,</a:t>
            </a:r>
          </a:p>
          <a:p>
            <a:r>
              <a:rPr lang="en-US" sz="1200" dirty="0" smtClean="0"/>
              <a:t>    email: null,</a:t>
            </a:r>
          </a:p>
          <a:p>
            <a:r>
              <a:rPr lang="en-US" sz="1200" dirty="0" smtClean="0"/>
              <a:t>    </a:t>
            </a:r>
            <a:r>
              <a:rPr lang="en-US" sz="1200" dirty="0" err="1" smtClean="0"/>
              <a:t>dateOfBirth</a:t>
            </a:r>
            <a:r>
              <a:rPr lang="en-US" sz="1200" dirty="0" smtClean="0"/>
              <a:t>: null,</a:t>
            </a:r>
          </a:p>
          <a:p>
            <a:r>
              <a:rPr lang="en-US" sz="1200" dirty="0" smtClean="0"/>
              <a:t>    department: null,</a:t>
            </a:r>
          </a:p>
          <a:p>
            <a:r>
              <a:rPr lang="en-US" sz="1200" dirty="0" smtClean="0"/>
              <a:t>    </a:t>
            </a:r>
            <a:r>
              <a:rPr lang="en-US" sz="1200" dirty="0" err="1" smtClean="0"/>
              <a:t>isActive</a:t>
            </a:r>
            <a:r>
              <a:rPr lang="en-US" sz="1200" dirty="0" smtClean="0"/>
              <a:t>: null,</a:t>
            </a:r>
          </a:p>
          <a:p>
            <a:r>
              <a:rPr lang="en-US" sz="1200" dirty="0" smtClean="0"/>
              <a:t>    </a:t>
            </a:r>
            <a:r>
              <a:rPr lang="en-US" sz="1200" dirty="0" err="1" smtClean="0"/>
              <a:t>photoPath</a:t>
            </a:r>
            <a:r>
              <a:rPr lang="en-US" sz="1200" dirty="0" smtClean="0"/>
              <a:t>: null</a:t>
            </a:r>
          </a:p>
          <a:p>
            <a:r>
              <a:rPr lang="en-US" sz="1200" dirty="0" smtClean="0"/>
              <a:t>  }; </a:t>
            </a:r>
            <a:endParaRPr lang="en-US" sz="1200" dirty="0"/>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304800" y="228600"/>
            <a:ext cx="3003771" cy="707886"/>
          </a:xfrm>
          <a:prstGeom prst="rect">
            <a:avLst/>
          </a:prstGeom>
          <a:noFill/>
        </p:spPr>
        <p:txBody>
          <a:bodyPr wrap="none" rtlCol="0">
            <a:spAutoFit/>
          </a:bodyPr>
          <a:lstStyle/>
          <a:p>
            <a:r>
              <a:rPr lang="en-US" sz="2000" b="1" dirty="0" smtClean="0">
                <a:solidFill>
                  <a:srgbClr val="0070C0"/>
                </a:solidFill>
              </a:rPr>
              <a:t>Read Operation in Angular</a:t>
            </a:r>
          </a:p>
          <a:p>
            <a:endParaRPr lang="en-US" sz="2000" b="1" dirty="0">
              <a:solidFill>
                <a:schemeClr val="tx2">
                  <a:lumMod val="75000"/>
                </a:schemeClr>
              </a:solidFill>
            </a:endParaRPr>
          </a:p>
        </p:txBody>
      </p:sp>
      <p:pic>
        <p:nvPicPr>
          <p:cNvPr id="7170" name="Picture 2" descr="angular list component"/>
          <p:cNvPicPr>
            <a:picLocks noChangeAspect="1" noChangeArrowheads="1"/>
          </p:cNvPicPr>
          <p:nvPr/>
        </p:nvPicPr>
        <p:blipFill>
          <a:blip r:embed="rId2" cstate="print"/>
          <a:srcRect/>
          <a:stretch>
            <a:fillRect/>
          </a:stretch>
        </p:blipFill>
        <p:spPr bwMode="auto">
          <a:xfrm>
            <a:off x="2286000" y="685800"/>
            <a:ext cx="4848225" cy="5704834"/>
          </a:xfrm>
          <a:prstGeom prst="rect">
            <a:avLst/>
          </a:prstGeom>
          <a:noFill/>
        </p:spPr>
      </p:pic>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457200" y="304800"/>
            <a:ext cx="8382000" cy="6463308"/>
          </a:xfrm>
          <a:prstGeom prst="rect">
            <a:avLst/>
          </a:prstGeom>
        </p:spPr>
        <p:txBody>
          <a:bodyPr wrap="square">
            <a:spAutoFit/>
          </a:bodyPr>
          <a:lstStyle/>
          <a:p>
            <a:r>
              <a:rPr lang="en-US" dirty="0" smtClean="0"/>
              <a:t>At the moment, we do not have Employee model. First, let's create the Employee model.  </a:t>
            </a:r>
          </a:p>
          <a:p>
            <a:r>
              <a:rPr lang="en-US" b="1" dirty="0" smtClean="0">
                <a:solidFill>
                  <a:srgbClr val="0070C0"/>
                </a:solidFill>
              </a:rPr>
              <a:t>Creating Employee model :  </a:t>
            </a:r>
          </a:p>
          <a:p>
            <a:r>
              <a:rPr lang="en-US" dirty="0" smtClean="0"/>
              <a:t>Expand the "</a:t>
            </a:r>
            <a:r>
              <a:rPr lang="en-US" dirty="0" err="1" smtClean="0"/>
              <a:t>src</a:t>
            </a:r>
            <a:r>
              <a:rPr lang="en-US" dirty="0" smtClean="0"/>
              <a:t>" folder</a:t>
            </a:r>
          </a:p>
          <a:p>
            <a:r>
              <a:rPr lang="en-US" dirty="0" smtClean="0"/>
              <a:t>Right click on the "App" folder, and select "New Folder" from the context menu</a:t>
            </a:r>
          </a:p>
          <a:p>
            <a:r>
              <a:rPr lang="en-US" dirty="0" smtClean="0"/>
              <a:t>Name the folder "models". We will place all our models in this folder</a:t>
            </a:r>
          </a:p>
          <a:p>
            <a:r>
              <a:rPr lang="en-US" dirty="0" smtClean="0"/>
              <a:t>Now add a new file in the "models" folder</a:t>
            </a:r>
          </a:p>
          <a:p>
            <a:r>
              <a:rPr lang="en-US" dirty="0" smtClean="0"/>
              <a:t>Name it "</a:t>
            </a:r>
            <a:r>
              <a:rPr lang="en-US" dirty="0" err="1" smtClean="0"/>
              <a:t>employee.model.ts</a:t>
            </a:r>
            <a:r>
              <a:rPr lang="en-US" dirty="0" smtClean="0"/>
              <a:t>"</a:t>
            </a:r>
          </a:p>
          <a:p>
            <a:r>
              <a:rPr lang="en-US" dirty="0" smtClean="0"/>
              <a:t>Copy and paste the following code in it</a:t>
            </a:r>
          </a:p>
          <a:p>
            <a:r>
              <a:rPr lang="en-US" sz="1200" dirty="0" smtClean="0"/>
              <a:t>export class Employee {</a:t>
            </a:r>
          </a:p>
          <a:p>
            <a:r>
              <a:rPr lang="en-US" sz="1200" dirty="0" smtClean="0"/>
              <a:t>    id: number;</a:t>
            </a:r>
          </a:p>
          <a:p>
            <a:r>
              <a:rPr lang="en-US" sz="1200" dirty="0" smtClean="0"/>
              <a:t>    name: string;</a:t>
            </a:r>
          </a:p>
          <a:p>
            <a:r>
              <a:rPr lang="en-US" sz="1200" dirty="0" smtClean="0"/>
              <a:t>    gender: string;</a:t>
            </a:r>
          </a:p>
          <a:p>
            <a:r>
              <a:rPr lang="en-US" sz="1200" dirty="0" smtClean="0"/>
              <a:t>    email?: string;</a:t>
            </a:r>
          </a:p>
          <a:p>
            <a:r>
              <a:rPr lang="en-US" sz="1200" dirty="0" smtClean="0"/>
              <a:t>    </a:t>
            </a:r>
            <a:r>
              <a:rPr lang="en-US" sz="1200" dirty="0" err="1" smtClean="0"/>
              <a:t>phoneNumber</a:t>
            </a:r>
            <a:r>
              <a:rPr lang="en-US" sz="1200" dirty="0" smtClean="0"/>
              <a:t>?: number;</a:t>
            </a:r>
          </a:p>
          <a:p>
            <a:r>
              <a:rPr lang="en-US" sz="1200" dirty="0" smtClean="0"/>
              <a:t>    </a:t>
            </a:r>
            <a:r>
              <a:rPr lang="en-US" sz="1200" dirty="0" err="1" smtClean="0"/>
              <a:t>contactPreference</a:t>
            </a:r>
            <a:r>
              <a:rPr lang="en-US" sz="1200" dirty="0" smtClean="0"/>
              <a:t>: string;</a:t>
            </a:r>
          </a:p>
          <a:p>
            <a:r>
              <a:rPr lang="en-US" sz="1200" dirty="0" smtClean="0"/>
              <a:t>    </a:t>
            </a:r>
            <a:r>
              <a:rPr lang="en-US" sz="1200" dirty="0" err="1" smtClean="0"/>
              <a:t>dateOfBirth</a:t>
            </a:r>
            <a:r>
              <a:rPr lang="en-US" sz="1200" dirty="0" smtClean="0"/>
              <a:t>: Date;</a:t>
            </a:r>
          </a:p>
          <a:p>
            <a:r>
              <a:rPr lang="en-US" sz="1200" dirty="0" smtClean="0"/>
              <a:t>    department: string;</a:t>
            </a:r>
          </a:p>
          <a:p>
            <a:r>
              <a:rPr lang="en-US" sz="1200" dirty="0" smtClean="0"/>
              <a:t>    </a:t>
            </a:r>
            <a:r>
              <a:rPr lang="en-US" sz="1200" dirty="0" err="1" smtClean="0"/>
              <a:t>isActive</a:t>
            </a:r>
            <a:r>
              <a:rPr lang="en-US" sz="1200" dirty="0" smtClean="0"/>
              <a:t>: </a:t>
            </a:r>
            <a:r>
              <a:rPr lang="en-US" sz="1200" dirty="0" err="1" smtClean="0"/>
              <a:t>boolean</a:t>
            </a:r>
            <a:r>
              <a:rPr lang="en-US" sz="1200" dirty="0" smtClean="0"/>
              <a:t>;</a:t>
            </a:r>
          </a:p>
          <a:p>
            <a:r>
              <a:rPr lang="en-US" sz="1200" dirty="0" smtClean="0"/>
              <a:t>    </a:t>
            </a:r>
            <a:r>
              <a:rPr lang="en-US" sz="1200" dirty="0" err="1" smtClean="0"/>
              <a:t>photoPath</a:t>
            </a:r>
            <a:r>
              <a:rPr lang="en-US" sz="1200" dirty="0" smtClean="0"/>
              <a:t>?: string;</a:t>
            </a:r>
          </a:p>
          <a:p>
            <a:r>
              <a:rPr lang="en-US" sz="1200" dirty="0" smtClean="0"/>
              <a:t>}</a:t>
            </a:r>
          </a:p>
          <a:p>
            <a:r>
              <a:rPr lang="en-US" dirty="0" smtClean="0"/>
              <a:t>Next, create a component to display the list of employees. Name it </a:t>
            </a:r>
            <a:r>
              <a:rPr lang="en-US" dirty="0" err="1" smtClean="0"/>
              <a:t>ListEmployeesComponent</a:t>
            </a:r>
            <a:r>
              <a:rPr lang="en-US" dirty="0" smtClean="0"/>
              <a:t>.</a:t>
            </a:r>
          </a:p>
          <a:p>
            <a:endParaRPr lang="en-US" dirty="0" smtClean="0"/>
          </a:p>
          <a:p>
            <a:r>
              <a:rPr lang="en-US" dirty="0" err="1" smtClean="0"/>
              <a:t>ng</a:t>
            </a:r>
            <a:r>
              <a:rPr lang="en-US" dirty="0" smtClean="0"/>
              <a:t> g c employees/</a:t>
            </a:r>
            <a:r>
              <a:rPr lang="en-US" dirty="0" err="1" smtClean="0"/>
              <a:t>listEmployees</a:t>
            </a:r>
            <a:r>
              <a:rPr lang="en-US" dirty="0" smtClean="0"/>
              <a:t> --spec false --flat true</a:t>
            </a:r>
          </a:p>
          <a:p>
            <a:r>
              <a:rPr lang="en-US" dirty="0" smtClean="0"/>
              <a:t>The above command not only creates the </a:t>
            </a:r>
            <a:r>
              <a:rPr lang="en-US" dirty="0" err="1" smtClean="0"/>
              <a:t>ListEmployeesComponent</a:t>
            </a:r>
            <a:r>
              <a:rPr lang="en-US" dirty="0" smtClean="0"/>
              <a:t>, it also updates the </a:t>
            </a:r>
            <a:r>
              <a:rPr lang="en-US" dirty="0" err="1" smtClean="0"/>
              <a:t>AppModule</a:t>
            </a:r>
            <a:r>
              <a:rPr lang="en-US" dirty="0" smtClean="0"/>
              <a:t>. </a:t>
            </a:r>
            <a:endParaRPr lang="en-US" dirty="0"/>
          </a:p>
        </p:txBody>
      </p:sp>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228600" y="228600"/>
            <a:ext cx="2950488" cy="369332"/>
          </a:xfrm>
          <a:prstGeom prst="rect">
            <a:avLst/>
          </a:prstGeom>
        </p:spPr>
        <p:txBody>
          <a:bodyPr wrap="none">
            <a:spAutoFit/>
          </a:bodyPr>
          <a:lstStyle/>
          <a:p>
            <a:r>
              <a:rPr lang="en-US" b="1" dirty="0" smtClean="0">
                <a:solidFill>
                  <a:srgbClr val="0070C0"/>
                </a:solidFill>
              </a:rPr>
              <a:t>list-</a:t>
            </a:r>
            <a:r>
              <a:rPr lang="en-US" b="1" dirty="0" err="1" smtClean="0">
                <a:solidFill>
                  <a:srgbClr val="0070C0"/>
                </a:solidFill>
              </a:rPr>
              <a:t>employees.component.ts</a:t>
            </a:r>
            <a:endParaRPr lang="en-US" dirty="0">
              <a:solidFill>
                <a:srgbClr val="0070C0"/>
              </a:solidFill>
            </a:endParaRPr>
          </a:p>
        </p:txBody>
      </p:sp>
      <p:sp>
        <p:nvSpPr>
          <p:cNvPr id="5" name="Rectangle 4"/>
          <p:cNvSpPr/>
          <p:nvPr/>
        </p:nvSpPr>
        <p:spPr>
          <a:xfrm>
            <a:off x="762000" y="609600"/>
            <a:ext cx="7772400" cy="5632311"/>
          </a:xfrm>
          <a:prstGeom prst="rect">
            <a:avLst/>
          </a:prstGeom>
        </p:spPr>
        <p:txBody>
          <a:bodyPr wrap="square">
            <a:spAutoFit/>
          </a:bodyPr>
          <a:lstStyle/>
          <a:p>
            <a:r>
              <a:rPr lang="en-US" sz="1200" dirty="0" smtClean="0"/>
              <a:t>import { Component, </a:t>
            </a:r>
            <a:r>
              <a:rPr lang="en-US" sz="1200" dirty="0" err="1" smtClean="0"/>
              <a:t>OnInit</a:t>
            </a:r>
            <a:r>
              <a:rPr lang="en-US" sz="1200" dirty="0" smtClean="0"/>
              <a:t> } from '@angular/core';</a:t>
            </a:r>
          </a:p>
          <a:p>
            <a:r>
              <a:rPr lang="en-US" sz="1200" dirty="0" smtClean="0"/>
              <a:t>// import Employee Model</a:t>
            </a:r>
          </a:p>
          <a:p>
            <a:r>
              <a:rPr lang="en-US" sz="1200" dirty="0" smtClean="0"/>
              <a:t>import { Employee } from '../models/</a:t>
            </a:r>
            <a:r>
              <a:rPr lang="en-US" sz="1200" dirty="0" err="1" smtClean="0"/>
              <a:t>employee.model</a:t>
            </a:r>
            <a:r>
              <a:rPr lang="en-US" sz="1200" dirty="0" smtClean="0"/>
              <a:t>';</a:t>
            </a:r>
          </a:p>
          <a:p>
            <a:endParaRPr lang="en-US" sz="1200" dirty="0" smtClean="0"/>
          </a:p>
          <a:p>
            <a:r>
              <a:rPr lang="en-US" sz="1200" dirty="0" smtClean="0"/>
              <a:t>@Component({</a:t>
            </a:r>
          </a:p>
          <a:p>
            <a:r>
              <a:rPr lang="en-US" sz="1200" dirty="0" smtClean="0"/>
              <a:t>  selector: 'app-list-employees',</a:t>
            </a:r>
          </a:p>
          <a:p>
            <a:r>
              <a:rPr lang="en-US" sz="1200" dirty="0" smtClean="0"/>
              <a:t>  </a:t>
            </a:r>
            <a:r>
              <a:rPr lang="en-US" sz="1200" dirty="0" err="1" smtClean="0"/>
              <a:t>templateUrl</a:t>
            </a:r>
            <a:r>
              <a:rPr lang="en-US" sz="1200" dirty="0" smtClean="0"/>
              <a:t>: './list-</a:t>
            </a:r>
            <a:r>
              <a:rPr lang="en-US" sz="1200" dirty="0" err="1" smtClean="0"/>
              <a:t>employees.component.html</a:t>
            </a:r>
            <a:r>
              <a:rPr lang="en-US" sz="1200" dirty="0" smtClean="0"/>
              <a:t>',</a:t>
            </a:r>
          </a:p>
          <a:p>
            <a:r>
              <a:rPr lang="en-US" sz="1200" dirty="0" smtClean="0"/>
              <a:t>  </a:t>
            </a:r>
            <a:r>
              <a:rPr lang="en-US" sz="1200" dirty="0" err="1" smtClean="0"/>
              <a:t>styleUrls</a:t>
            </a:r>
            <a:r>
              <a:rPr lang="en-US" sz="1200" dirty="0" smtClean="0"/>
              <a:t>: ['./list-</a:t>
            </a:r>
            <a:r>
              <a:rPr lang="en-US" sz="1200" dirty="0" err="1" smtClean="0"/>
              <a:t>employees.component.css</a:t>
            </a:r>
            <a:r>
              <a:rPr lang="en-US" sz="1200" dirty="0" smtClean="0"/>
              <a:t>']</a:t>
            </a:r>
          </a:p>
          <a:p>
            <a:r>
              <a:rPr lang="en-US" sz="1200" dirty="0" smtClean="0"/>
              <a:t>})</a:t>
            </a:r>
          </a:p>
          <a:p>
            <a:r>
              <a:rPr lang="en-US" sz="1200" dirty="0" smtClean="0"/>
              <a:t>export class </a:t>
            </a:r>
            <a:r>
              <a:rPr lang="en-US" sz="1200" dirty="0" err="1" smtClean="0"/>
              <a:t>ListEmployeesComponent</a:t>
            </a:r>
            <a:r>
              <a:rPr lang="en-US" sz="1200" dirty="0" smtClean="0"/>
              <a:t> implements </a:t>
            </a:r>
            <a:r>
              <a:rPr lang="en-US" sz="1200" dirty="0" err="1" smtClean="0"/>
              <a:t>OnInit</a:t>
            </a:r>
            <a:r>
              <a:rPr lang="en-US" sz="1200" dirty="0" smtClean="0"/>
              <a:t> {</a:t>
            </a:r>
          </a:p>
          <a:p>
            <a:r>
              <a:rPr lang="en-US" sz="1200" dirty="0" smtClean="0"/>
              <a:t>  //</a:t>
            </a:r>
          </a:p>
          <a:p>
            <a:r>
              <a:rPr lang="en-US" sz="1200" dirty="0" smtClean="0"/>
              <a:t>  // how to retrieve this employees data from a database table</a:t>
            </a:r>
          </a:p>
          <a:p>
            <a:r>
              <a:rPr lang="en-US" sz="1200" dirty="0" smtClean="0"/>
              <a:t>  employees: Employee[] = [</a:t>
            </a:r>
          </a:p>
          <a:p>
            <a:r>
              <a:rPr lang="en-US" sz="1200" dirty="0" smtClean="0"/>
              <a:t>    {</a:t>
            </a:r>
          </a:p>
          <a:p>
            <a:r>
              <a:rPr lang="en-US" sz="1200" dirty="0" smtClean="0"/>
              <a:t>      id: 1,</a:t>
            </a:r>
          </a:p>
          <a:p>
            <a:r>
              <a:rPr lang="en-US" sz="1200" dirty="0" smtClean="0"/>
              <a:t>      name: 'Mark',</a:t>
            </a:r>
          </a:p>
          <a:p>
            <a:r>
              <a:rPr lang="en-US" sz="1200" dirty="0" smtClean="0"/>
              <a:t>      gender: 'Male',</a:t>
            </a:r>
          </a:p>
          <a:p>
            <a:r>
              <a:rPr lang="en-US" sz="1200" dirty="0" smtClean="0"/>
              <a:t>      </a:t>
            </a:r>
            <a:r>
              <a:rPr lang="en-US" sz="1200" dirty="0" err="1" smtClean="0"/>
              <a:t>contactPreference</a:t>
            </a:r>
            <a:r>
              <a:rPr lang="en-US" sz="1200" dirty="0" smtClean="0"/>
              <a:t>: 'Email',</a:t>
            </a:r>
          </a:p>
          <a:p>
            <a:r>
              <a:rPr lang="en-US" sz="1200" dirty="0" smtClean="0"/>
              <a:t>      email: 'mark@pragimtech.com',</a:t>
            </a:r>
          </a:p>
          <a:p>
            <a:r>
              <a:rPr lang="en-US" sz="1200" dirty="0" smtClean="0"/>
              <a:t>      </a:t>
            </a:r>
            <a:r>
              <a:rPr lang="en-US" sz="1200" dirty="0" err="1" smtClean="0"/>
              <a:t>dateOfBirth</a:t>
            </a:r>
            <a:r>
              <a:rPr lang="en-US" sz="1200" dirty="0" smtClean="0"/>
              <a:t>: new Date('10/25/1988'),</a:t>
            </a:r>
          </a:p>
          <a:p>
            <a:r>
              <a:rPr lang="en-US" sz="1200" dirty="0" smtClean="0"/>
              <a:t>      department: 'IT',</a:t>
            </a:r>
          </a:p>
          <a:p>
            <a:r>
              <a:rPr lang="en-US" sz="1200" dirty="0" smtClean="0"/>
              <a:t>      </a:t>
            </a:r>
            <a:r>
              <a:rPr lang="en-US" sz="1200" dirty="0" err="1" smtClean="0"/>
              <a:t>isActive</a:t>
            </a:r>
            <a:r>
              <a:rPr lang="en-US" sz="1200" dirty="0" smtClean="0"/>
              <a:t>: true,</a:t>
            </a:r>
          </a:p>
          <a:p>
            <a:r>
              <a:rPr lang="en-US" sz="1200" dirty="0" smtClean="0"/>
              <a:t>      </a:t>
            </a:r>
            <a:r>
              <a:rPr lang="en-US" sz="1200" dirty="0" err="1" smtClean="0"/>
              <a:t>photoPath</a:t>
            </a:r>
            <a:r>
              <a:rPr lang="en-US" sz="1200" dirty="0" smtClean="0"/>
              <a:t>: 'assets/images/mark.png'</a:t>
            </a:r>
          </a:p>
          <a:p>
            <a:r>
              <a:rPr lang="en-US" sz="1200" dirty="0" smtClean="0"/>
              <a:t>    },</a:t>
            </a:r>
          </a:p>
          <a:p>
            <a:endParaRPr lang="en-US" sz="1200" dirty="0" smtClean="0"/>
          </a:p>
          <a:p>
            <a:r>
              <a:rPr lang="en-US" sz="1200" dirty="0" smtClean="0"/>
              <a:t>  constructor() { }</a:t>
            </a:r>
          </a:p>
          <a:p>
            <a:endParaRPr lang="en-US" sz="1200" dirty="0" smtClean="0"/>
          </a:p>
          <a:p>
            <a:r>
              <a:rPr lang="en-US" sz="1200" dirty="0" smtClean="0"/>
              <a:t>  </a:t>
            </a:r>
            <a:r>
              <a:rPr lang="en-US" sz="1200" dirty="0" err="1" smtClean="0"/>
              <a:t>ngOnInit</a:t>
            </a:r>
            <a:r>
              <a:rPr lang="en-US" sz="1200" dirty="0" smtClean="0"/>
              <a:t>() {</a:t>
            </a:r>
          </a:p>
          <a:p>
            <a:r>
              <a:rPr lang="en-US" sz="1200" dirty="0" smtClean="0"/>
              <a:t>  }</a:t>
            </a:r>
          </a:p>
          <a:p>
            <a:r>
              <a:rPr lang="en-US" sz="1200" dirty="0" smtClean="0"/>
              <a:t>}</a:t>
            </a:r>
            <a:endParaRPr lang="en-US" sz="1200" dirty="0"/>
          </a:p>
        </p:txBody>
      </p:sp>
      <p:sp>
        <p:nvSpPr>
          <p:cNvPr id="6" name="Rectangle 5"/>
          <p:cNvSpPr/>
          <p:nvPr/>
        </p:nvSpPr>
        <p:spPr>
          <a:xfrm>
            <a:off x="5105400" y="1600200"/>
            <a:ext cx="4572000" cy="4339650"/>
          </a:xfrm>
          <a:prstGeom prst="rect">
            <a:avLst/>
          </a:prstGeom>
        </p:spPr>
        <p:txBody>
          <a:bodyPr>
            <a:spAutoFit/>
          </a:bodyPr>
          <a:lstStyle/>
          <a:p>
            <a:r>
              <a:rPr lang="en-US" sz="1200" dirty="0" smtClean="0"/>
              <a:t> {</a:t>
            </a:r>
          </a:p>
          <a:p>
            <a:r>
              <a:rPr lang="en-US" sz="1200" dirty="0" smtClean="0"/>
              <a:t>      id: 2,</a:t>
            </a:r>
          </a:p>
          <a:p>
            <a:r>
              <a:rPr lang="en-US" sz="1200" dirty="0" smtClean="0"/>
              <a:t>      name: 'Mary',</a:t>
            </a:r>
          </a:p>
          <a:p>
            <a:r>
              <a:rPr lang="en-US" sz="1200" dirty="0" smtClean="0"/>
              <a:t>      gender: 'Female',</a:t>
            </a:r>
          </a:p>
          <a:p>
            <a:r>
              <a:rPr lang="en-US" sz="1200" dirty="0" smtClean="0"/>
              <a:t>      </a:t>
            </a:r>
            <a:r>
              <a:rPr lang="en-US" sz="1200" dirty="0" err="1" smtClean="0"/>
              <a:t>contactPreference</a:t>
            </a:r>
            <a:r>
              <a:rPr lang="en-US" sz="1200" dirty="0" smtClean="0"/>
              <a:t>: 'Phone',</a:t>
            </a:r>
          </a:p>
          <a:p>
            <a:r>
              <a:rPr lang="en-US" sz="1200" dirty="0" smtClean="0"/>
              <a:t>      </a:t>
            </a:r>
            <a:r>
              <a:rPr lang="en-US" sz="1200" dirty="0" err="1" smtClean="0"/>
              <a:t>phoneNumber</a:t>
            </a:r>
            <a:r>
              <a:rPr lang="en-US" sz="1200" dirty="0" smtClean="0"/>
              <a:t>: 2345978640,</a:t>
            </a:r>
          </a:p>
          <a:p>
            <a:r>
              <a:rPr lang="en-US" sz="1200" dirty="0" smtClean="0"/>
              <a:t>      </a:t>
            </a:r>
            <a:r>
              <a:rPr lang="en-US" sz="1200" dirty="0" err="1" smtClean="0"/>
              <a:t>dateOfBirth</a:t>
            </a:r>
            <a:r>
              <a:rPr lang="en-US" sz="1200" dirty="0" smtClean="0"/>
              <a:t>: new Date('11/20/1979'),</a:t>
            </a:r>
          </a:p>
          <a:p>
            <a:r>
              <a:rPr lang="en-US" sz="1200" dirty="0" smtClean="0"/>
              <a:t>      department: 'HR',</a:t>
            </a:r>
          </a:p>
          <a:p>
            <a:r>
              <a:rPr lang="en-US" sz="1200" dirty="0" smtClean="0"/>
              <a:t>      </a:t>
            </a:r>
            <a:r>
              <a:rPr lang="en-US" sz="1200" dirty="0" err="1" smtClean="0"/>
              <a:t>isActive</a:t>
            </a:r>
            <a:r>
              <a:rPr lang="en-US" sz="1200" dirty="0" smtClean="0"/>
              <a:t>: true,</a:t>
            </a:r>
          </a:p>
          <a:p>
            <a:r>
              <a:rPr lang="en-US" sz="1200" dirty="0" smtClean="0"/>
              <a:t>      </a:t>
            </a:r>
            <a:r>
              <a:rPr lang="en-US" sz="1200" dirty="0" err="1" smtClean="0"/>
              <a:t>photoPath</a:t>
            </a:r>
            <a:r>
              <a:rPr lang="en-US" sz="1200" dirty="0" smtClean="0"/>
              <a:t>: 'assets/images/mary.png'</a:t>
            </a:r>
          </a:p>
          <a:p>
            <a:r>
              <a:rPr lang="en-US" sz="1200" dirty="0" smtClean="0"/>
              <a:t>    },</a:t>
            </a:r>
          </a:p>
          <a:p>
            <a:r>
              <a:rPr lang="en-US" sz="1200" dirty="0" smtClean="0"/>
              <a:t>    {</a:t>
            </a:r>
          </a:p>
          <a:p>
            <a:r>
              <a:rPr lang="en-US" sz="1200" dirty="0" smtClean="0"/>
              <a:t>      id: 3,</a:t>
            </a:r>
          </a:p>
          <a:p>
            <a:r>
              <a:rPr lang="en-US" sz="1200" dirty="0" smtClean="0"/>
              <a:t>      name: 'John',</a:t>
            </a:r>
          </a:p>
          <a:p>
            <a:r>
              <a:rPr lang="en-US" sz="1200" dirty="0" smtClean="0"/>
              <a:t>      gender: 'Male',</a:t>
            </a:r>
          </a:p>
          <a:p>
            <a:r>
              <a:rPr lang="en-US" sz="1200" dirty="0" smtClean="0"/>
              <a:t>      </a:t>
            </a:r>
            <a:r>
              <a:rPr lang="en-US" sz="1200" dirty="0" err="1" smtClean="0"/>
              <a:t>contactPreference</a:t>
            </a:r>
            <a:r>
              <a:rPr lang="en-US" sz="1200" dirty="0" smtClean="0"/>
              <a:t>: 'Phone',</a:t>
            </a:r>
          </a:p>
          <a:p>
            <a:r>
              <a:rPr lang="en-US" sz="1200" dirty="0" smtClean="0"/>
              <a:t>      </a:t>
            </a:r>
            <a:r>
              <a:rPr lang="en-US" sz="1200" dirty="0" err="1" smtClean="0"/>
              <a:t>phoneNumber</a:t>
            </a:r>
            <a:r>
              <a:rPr lang="en-US" sz="1200" dirty="0" smtClean="0"/>
              <a:t>: 5432978640,</a:t>
            </a:r>
          </a:p>
          <a:p>
            <a:r>
              <a:rPr lang="en-US" sz="1200" dirty="0" smtClean="0"/>
              <a:t>      </a:t>
            </a:r>
            <a:r>
              <a:rPr lang="en-US" sz="1200" dirty="0" err="1" smtClean="0"/>
              <a:t>dateOfBirth</a:t>
            </a:r>
            <a:r>
              <a:rPr lang="en-US" sz="1200" dirty="0" smtClean="0"/>
              <a:t>: new Date('3/25/1976'),</a:t>
            </a:r>
          </a:p>
          <a:p>
            <a:r>
              <a:rPr lang="en-US" sz="1200" dirty="0" smtClean="0"/>
              <a:t>      department: 'IT',</a:t>
            </a:r>
          </a:p>
          <a:p>
            <a:r>
              <a:rPr lang="en-US" sz="1200" dirty="0" smtClean="0"/>
              <a:t>      </a:t>
            </a:r>
            <a:r>
              <a:rPr lang="en-US" sz="1200" dirty="0" err="1" smtClean="0"/>
              <a:t>isActive</a:t>
            </a:r>
            <a:r>
              <a:rPr lang="en-US" sz="1200" dirty="0" smtClean="0"/>
              <a:t>: false,</a:t>
            </a:r>
          </a:p>
          <a:p>
            <a:r>
              <a:rPr lang="en-US" sz="1200" dirty="0" smtClean="0"/>
              <a:t>      </a:t>
            </a:r>
            <a:r>
              <a:rPr lang="en-US" sz="1200" dirty="0" err="1" smtClean="0"/>
              <a:t>photoPath</a:t>
            </a:r>
            <a:r>
              <a:rPr lang="en-US" sz="1200" dirty="0" smtClean="0"/>
              <a:t>: 'assets/images/john.png'</a:t>
            </a:r>
          </a:p>
          <a:p>
            <a:r>
              <a:rPr lang="en-US" sz="1200" dirty="0" smtClean="0"/>
              <a:t>    },</a:t>
            </a:r>
          </a:p>
          <a:p>
            <a:r>
              <a:rPr lang="en-US" sz="1200" dirty="0" smtClean="0"/>
              <a:t>  ];</a:t>
            </a:r>
            <a:endParaRPr lang="en-US" sz="1200" dirty="0"/>
          </a:p>
        </p:txBody>
      </p:sp>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304800"/>
            <a:ext cx="8458200" cy="861774"/>
          </a:xfrm>
          <a:prstGeom prst="rect">
            <a:avLst/>
          </a:prstGeom>
        </p:spPr>
        <p:txBody>
          <a:bodyPr wrap="square">
            <a:spAutoFit/>
          </a:bodyPr>
          <a:lstStyle/>
          <a:p>
            <a:r>
              <a:rPr lang="en-US" sz="1400" dirty="0" smtClean="0"/>
              <a:t>Changes in</a:t>
            </a:r>
            <a:r>
              <a:rPr lang="en-US" sz="1400" b="1" dirty="0" smtClean="0">
                <a:solidFill>
                  <a:schemeClr val="tx2">
                    <a:lumMod val="75000"/>
                  </a:schemeClr>
                </a:solidFill>
              </a:rPr>
              <a:t> list-</a:t>
            </a:r>
            <a:r>
              <a:rPr lang="en-US" sz="1400" b="1" dirty="0" err="1" smtClean="0">
                <a:solidFill>
                  <a:schemeClr val="tx2">
                    <a:lumMod val="75000"/>
                  </a:schemeClr>
                </a:solidFill>
              </a:rPr>
              <a:t>employees.component.html</a:t>
            </a:r>
            <a:r>
              <a:rPr lang="en-US" sz="1400" b="1" dirty="0" smtClean="0">
                <a:solidFill>
                  <a:schemeClr val="tx2">
                    <a:lumMod val="75000"/>
                  </a:schemeClr>
                </a:solidFill>
              </a:rPr>
              <a:t> </a:t>
            </a:r>
            <a:r>
              <a:rPr lang="en-US" sz="1400" dirty="0" smtClean="0"/>
              <a:t>: Replace the existing HTML, with the following HTML. Notice we are using Bootstrap for styling.</a:t>
            </a:r>
          </a:p>
          <a:p>
            <a:endParaRPr lang="en-US" sz="1100" dirty="0" smtClean="0"/>
          </a:p>
          <a:p>
            <a:endParaRPr lang="en-US" sz="1100" dirty="0" smtClean="0"/>
          </a:p>
        </p:txBody>
      </p:sp>
      <p:sp>
        <p:nvSpPr>
          <p:cNvPr id="6" name="Rectangle 5"/>
          <p:cNvSpPr/>
          <p:nvPr/>
        </p:nvSpPr>
        <p:spPr>
          <a:xfrm>
            <a:off x="533400" y="810191"/>
            <a:ext cx="8077200" cy="6047809"/>
          </a:xfrm>
          <a:prstGeom prst="rect">
            <a:avLst/>
          </a:prstGeom>
        </p:spPr>
        <p:txBody>
          <a:bodyPr wrap="square">
            <a:spAutoFit/>
          </a:bodyPr>
          <a:lstStyle/>
          <a:p>
            <a:r>
              <a:rPr lang="en-US" sz="900" dirty="0" smtClean="0"/>
              <a:t>&lt;div class="panel </a:t>
            </a:r>
            <a:r>
              <a:rPr lang="en-US" sz="900" dirty="0" err="1" smtClean="0"/>
              <a:t>panel</a:t>
            </a:r>
            <a:r>
              <a:rPr lang="en-US" sz="900" dirty="0" smtClean="0"/>
              <a:t>-primary" *</a:t>
            </a:r>
            <a:r>
              <a:rPr lang="en-US" sz="900" dirty="0" err="1" smtClean="0"/>
              <a:t>ngFor</a:t>
            </a:r>
            <a:r>
              <a:rPr lang="en-US" sz="900" dirty="0" smtClean="0"/>
              <a:t>="let employee of employees"&gt;</a:t>
            </a:r>
          </a:p>
          <a:p>
            <a:r>
              <a:rPr lang="en-US" sz="900" dirty="0" smtClean="0"/>
              <a:t>  &lt;div class="panel-heading"&gt;</a:t>
            </a:r>
          </a:p>
          <a:p>
            <a:r>
              <a:rPr lang="en-US" sz="900" dirty="0" smtClean="0"/>
              <a:t>    &lt;h3 class="panel-title"&gt;{{employee.name}}&lt;/h3&gt;</a:t>
            </a:r>
          </a:p>
          <a:p>
            <a:r>
              <a:rPr lang="en-US" sz="900" dirty="0" smtClean="0"/>
              <a:t>  &lt;/div&gt;</a:t>
            </a:r>
          </a:p>
          <a:p>
            <a:r>
              <a:rPr lang="en-US" sz="900" dirty="0" smtClean="0"/>
              <a:t>  &lt;div class="panel-body"&gt;</a:t>
            </a:r>
          </a:p>
          <a:p>
            <a:r>
              <a:rPr lang="en-US" sz="900" dirty="0" smtClean="0"/>
              <a:t>  &lt;div class="col-xs-10"&gt;</a:t>
            </a:r>
          </a:p>
          <a:p>
            <a:r>
              <a:rPr lang="en-US" sz="900" dirty="0" smtClean="0"/>
              <a:t>      &lt;div class="row vertical-align"&gt;</a:t>
            </a:r>
          </a:p>
          <a:p>
            <a:r>
              <a:rPr lang="en-US" sz="900" dirty="0" smtClean="0"/>
              <a:t>        &lt;div class="col-xs-4"&gt;</a:t>
            </a:r>
          </a:p>
          <a:p>
            <a:r>
              <a:rPr lang="en-US" sz="900" dirty="0" smtClean="0"/>
              <a:t>          &lt;</a:t>
            </a:r>
            <a:r>
              <a:rPr lang="en-US" sz="900" dirty="0" err="1" smtClean="0"/>
              <a:t>img</a:t>
            </a:r>
            <a:r>
              <a:rPr lang="en-US" sz="900" dirty="0" smtClean="0"/>
              <a:t> class="</a:t>
            </a:r>
            <a:r>
              <a:rPr lang="en-US" sz="900" dirty="0" err="1" smtClean="0"/>
              <a:t>imageClass</a:t>
            </a:r>
            <a:r>
              <a:rPr lang="en-US" sz="900" dirty="0" smtClean="0"/>
              <a:t>" [</a:t>
            </a:r>
            <a:r>
              <a:rPr lang="en-US" sz="900" dirty="0" err="1" smtClean="0"/>
              <a:t>src</a:t>
            </a:r>
            <a:r>
              <a:rPr lang="en-US" sz="900" dirty="0" smtClean="0"/>
              <a:t>]="</a:t>
            </a:r>
            <a:r>
              <a:rPr lang="en-US" sz="900" dirty="0" err="1" smtClean="0"/>
              <a:t>employee.photoPath</a:t>
            </a:r>
            <a:r>
              <a:rPr lang="en-US" sz="900" dirty="0" smtClean="0"/>
              <a:t>" /&gt;</a:t>
            </a:r>
          </a:p>
          <a:p>
            <a:r>
              <a:rPr lang="en-US" sz="900" dirty="0" smtClean="0"/>
              <a:t>        &lt;/div&gt;</a:t>
            </a:r>
          </a:p>
          <a:p>
            <a:r>
              <a:rPr lang="en-US" sz="900" dirty="0" smtClean="0"/>
              <a:t>        &lt;div class="col-xs-8"&gt;</a:t>
            </a:r>
          </a:p>
          <a:p>
            <a:endParaRPr lang="en-US" sz="900" dirty="0" smtClean="0"/>
          </a:p>
          <a:p>
            <a:r>
              <a:rPr lang="en-US" sz="900" dirty="0" smtClean="0"/>
              <a:t>          &lt;div class="row"&gt;</a:t>
            </a:r>
          </a:p>
          <a:p>
            <a:r>
              <a:rPr lang="en-US" sz="900" dirty="0" smtClean="0"/>
              <a:t>            &lt;div class="col-xs-6"&gt;</a:t>
            </a:r>
          </a:p>
          <a:p>
            <a:r>
              <a:rPr lang="en-US" sz="900" dirty="0" smtClean="0"/>
              <a:t>              Gender</a:t>
            </a:r>
          </a:p>
          <a:p>
            <a:r>
              <a:rPr lang="en-US" sz="900" dirty="0" smtClean="0"/>
              <a:t>            &lt;/div&gt;</a:t>
            </a:r>
          </a:p>
          <a:p>
            <a:r>
              <a:rPr lang="en-US" sz="900" dirty="0" smtClean="0"/>
              <a:t>            &lt;div class="col-xs-6"&gt;</a:t>
            </a:r>
          </a:p>
          <a:p>
            <a:r>
              <a:rPr lang="en-US" sz="900" dirty="0" smtClean="0"/>
              <a:t>              : {{</a:t>
            </a:r>
            <a:r>
              <a:rPr lang="en-US" sz="900" dirty="0" err="1" smtClean="0"/>
              <a:t>employee.gender</a:t>
            </a:r>
            <a:r>
              <a:rPr lang="en-US" sz="900" dirty="0" smtClean="0"/>
              <a:t>}}</a:t>
            </a:r>
          </a:p>
          <a:p>
            <a:r>
              <a:rPr lang="en-US" sz="900" dirty="0" smtClean="0"/>
              <a:t>            &lt;/div&gt;</a:t>
            </a:r>
          </a:p>
          <a:p>
            <a:r>
              <a:rPr lang="en-US" sz="900" dirty="0" smtClean="0"/>
              <a:t>          &lt;/div&gt;</a:t>
            </a:r>
          </a:p>
          <a:p>
            <a:r>
              <a:rPr lang="en-US" sz="900" dirty="0" smtClean="0"/>
              <a:t>          &lt;div class="row"&gt;</a:t>
            </a:r>
          </a:p>
          <a:p>
            <a:r>
              <a:rPr lang="en-US" sz="900" dirty="0" smtClean="0"/>
              <a:t>            &lt;div class="col-xs-6"&gt;</a:t>
            </a:r>
          </a:p>
          <a:p>
            <a:r>
              <a:rPr lang="en-US" sz="900" dirty="0" smtClean="0"/>
              <a:t>              Date of Birth</a:t>
            </a:r>
          </a:p>
          <a:p>
            <a:r>
              <a:rPr lang="en-US" sz="900" dirty="0" smtClean="0"/>
              <a:t>            &lt;/div&gt;</a:t>
            </a:r>
          </a:p>
          <a:p>
            <a:r>
              <a:rPr lang="en-US" sz="900" dirty="0" smtClean="0"/>
              <a:t>            &lt;div class="col-xs-6"&gt;</a:t>
            </a:r>
          </a:p>
          <a:p>
            <a:r>
              <a:rPr lang="en-US" sz="900" dirty="0" smtClean="0"/>
              <a:t>              : {{</a:t>
            </a:r>
            <a:r>
              <a:rPr lang="en-US" sz="900" dirty="0" err="1" smtClean="0"/>
              <a:t>employee.dateOfBirth</a:t>
            </a:r>
            <a:r>
              <a:rPr lang="en-US" sz="900" dirty="0" smtClean="0"/>
              <a:t> | date}}</a:t>
            </a:r>
          </a:p>
          <a:p>
            <a:r>
              <a:rPr lang="en-US" sz="900" dirty="0" smtClean="0"/>
              <a:t>            &lt;/div&gt;</a:t>
            </a:r>
          </a:p>
          <a:p>
            <a:r>
              <a:rPr lang="en-US" sz="900" dirty="0" smtClean="0"/>
              <a:t>          &lt;/div&gt;</a:t>
            </a:r>
          </a:p>
          <a:p>
            <a:r>
              <a:rPr lang="en-US" sz="900" dirty="0" smtClean="0"/>
              <a:t>          &lt;div class="row"&gt;</a:t>
            </a:r>
          </a:p>
          <a:p>
            <a:r>
              <a:rPr lang="en-US" sz="900" dirty="0" smtClean="0"/>
              <a:t>            &lt;div class="col-xs-6"&gt;</a:t>
            </a:r>
          </a:p>
          <a:p>
            <a:r>
              <a:rPr lang="en-US" sz="900" dirty="0" smtClean="0"/>
              <a:t>              Contact Preference</a:t>
            </a:r>
          </a:p>
          <a:p>
            <a:r>
              <a:rPr lang="en-US" sz="900" dirty="0" smtClean="0"/>
              <a:t>            &lt;/div&gt;</a:t>
            </a:r>
          </a:p>
          <a:p>
            <a:r>
              <a:rPr lang="en-US" sz="900" dirty="0" smtClean="0"/>
              <a:t>            &lt;div class="col-xs-6"&gt;</a:t>
            </a:r>
          </a:p>
          <a:p>
            <a:r>
              <a:rPr lang="en-US" sz="900" dirty="0" smtClean="0"/>
              <a:t>              : {{</a:t>
            </a:r>
            <a:r>
              <a:rPr lang="en-US" sz="900" dirty="0" err="1" smtClean="0"/>
              <a:t>employee.contactPreference</a:t>
            </a:r>
            <a:r>
              <a:rPr lang="en-US" sz="900" dirty="0" smtClean="0"/>
              <a:t>}}</a:t>
            </a:r>
          </a:p>
          <a:p>
            <a:r>
              <a:rPr lang="en-US" sz="900" dirty="0" smtClean="0"/>
              <a:t>            &lt;/div&gt;</a:t>
            </a:r>
          </a:p>
          <a:p>
            <a:r>
              <a:rPr lang="en-US" sz="900" dirty="0" smtClean="0"/>
              <a:t>          &lt;/div&gt;</a:t>
            </a:r>
          </a:p>
          <a:p>
            <a:r>
              <a:rPr lang="en-US" sz="900" dirty="0" smtClean="0"/>
              <a:t>      </a:t>
            </a:r>
          </a:p>
          <a:p>
            <a:r>
              <a:rPr lang="en-US" sz="900" dirty="0" smtClean="0"/>
              <a:t>        &lt;/div&gt;</a:t>
            </a:r>
          </a:p>
          <a:p>
            <a:endParaRPr lang="en-US" sz="900" dirty="0" smtClean="0"/>
          </a:p>
          <a:p>
            <a:r>
              <a:rPr lang="en-US" sz="900" dirty="0" smtClean="0"/>
              <a:t>      &lt;/div&gt;</a:t>
            </a:r>
          </a:p>
          <a:p>
            <a:r>
              <a:rPr lang="en-US" sz="900" dirty="0" smtClean="0"/>
              <a:t>    &lt;/div&gt;</a:t>
            </a:r>
          </a:p>
          <a:p>
            <a:r>
              <a:rPr lang="en-US" sz="900" dirty="0" smtClean="0"/>
              <a:t>  &lt;/div&gt;</a:t>
            </a:r>
          </a:p>
          <a:p>
            <a:r>
              <a:rPr lang="en-US" sz="900" dirty="0" smtClean="0"/>
              <a:t>&lt;/div&gt;</a:t>
            </a:r>
            <a:endParaRPr lang="en-US" sz="1400" dirty="0"/>
          </a:p>
        </p:txBody>
      </p:sp>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457200" y="228600"/>
            <a:ext cx="8382000" cy="5632311"/>
          </a:xfrm>
          <a:prstGeom prst="rect">
            <a:avLst/>
          </a:prstGeom>
        </p:spPr>
        <p:txBody>
          <a:bodyPr wrap="square">
            <a:spAutoFit/>
          </a:bodyPr>
          <a:lstStyle/>
          <a:p>
            <a:r>
              <a:rPr lang="en-US" dirty="0" smtClean="0"/>
              <a:t>Changes </a:t>
            </a:r>
            <a:r>
              <a:rPr lang="en-US" b="1" dirty="0" smtClean="0">
                <a:solidFill>
                  <a:srgbClr val="0070C0"/>
                </a:solidFill>
              </a:rPr>
              <a:t>in list-</a:t>
            </a:r>
            <a:r>
              <a:rPr lang="en-US" b="1" dirty="0" err="1" smtClean="0">
                <a:solidFill>
                  <a:srgbClr val="0070C0"/>
                </a:solidFill>
              </a:rPr>
              <a:t>employees.component.css</a:t>
            </a:r>
            <a:r>
              <a:rPr lang="en-US" b="1" dirty="0" smtClean="0">
                <a:solidFill>
                  <a:srgbClr val="0070C0"/>
                </a:solidFill>
              </a:rPr>
              <a:t> </a:t>
            </a:r>
            <a:r>
              <a:rPr lang="en-US" dirty="0" smtClean="0"/>
              <a:t>: Include the following CSS classes</a:t>
            </a:r>
          </a:p>
          <a:p>
            <a:endParaRPr lang="en-US" dirty="0" smtClean="0"/>
          </a:p>
          <a:p>
            <a:r>
              <a:rPr lang="en-US" dirty="0" smtClean="0"/>
              <a:t>.</a:t>
            </a:r>
            <a:r>
              <a:rPr lang="en-US" dirty="0" err="1" smtClean="0"/>
              <a:t>imageClass</a:t>
            </a:r>
            <a:r>
              <a:rPr lang="en-US" dirty="0" smtClean="0"/>
              <a:t>{</a:t>
            </a:r>
          </a:p>
          <a:p>
            <a:r>
              <a:rPr lang="en-US" dirty="0" smtClean="0"/>
              <a:t>    width:200px;</a:t>
            </a:r>
          </a:p>
          <a:p>
            <a:r>
              <a:rPr lang="en-US" dirty="0" smtClean="0"/>
              <a:t>    height:200px;</a:t>
            </a:r>
          </a:p>
          <a:p>
            <a:r>
              <a:rPr lang="en-US" dirty="0" smtClean="0"/>
              <a:t>}</a:t>
            </a:r>
          </a:p>
          <a:p>
            <a:r>
              <a:rPr lang="en-US" dirty="0" smtClean="0"/>
              <a:t>.vertical-align{</a:t>
            </a:r>
          </a:p>
          <a:p>
            <a:r>
              <a:rPr lang="en-US" dirty="0" smtClean="0"/>
              <a:t>    display: flex;</a:t>
            </a:r>
          </a:p>
          <a:p>
            <a:r>
              <a:rPr lang="en-US" dirty="0" smtClean="0"/>
              <a:t>    align-items: center;</a:t>
            </a:r>
          </a:p>
          <a:p>
            <a:r>
              <a:rPr lang="en-US" dirty="0" smtClean="0"/>
              <a:t>}</a:t>
            </a:r>
          </a:p>
          <a:p>
            <a:endParaRPr lang="en-US" dirty="0" smtClean="0"/>
          </a:p>
          <a:p>
            <a:endParaRPr lang="en-US" dirty="0" smtClean="0"/>
          </a:p>
          <a:p>
            <a:r>
              <a:rPr lang="en-US" dirty="0" smtClean="0"/>
              <a:t>Changes in </a:t>
            </a:r>
            <a:r>
              <a:rPr lang="en-US" b="1" dirty="0" err="1" smtClean="0">
                <a:solidFill>
                  <a:srgbClr val="0070C0"/>
                </a:solidFill>
              </a:rPr>
              <a:t>app.component.html</a:t>
            </a:r>
            <a:r>
              <a:rPr lang="en-US" dirty="0" smtClean="0"/>
              <a:t> : Include the </a:t>
            </a:r>
            <a:r>
              <a:rPr lang="en-US" dirty="0" err="1" smtClean="0"/>
              <a:t>ListEmployeesComponent</a:t>
            </a:r>
            <a:r>
              <a:rPr lang="en-US" dirty="0" smtClean="0"/>
              <a:t> selector (app-list-employees) as a directive in the root component (</a:t>
            </a:r>
            <a:r>
              <a:rPr lang="en-US" dirty="0" err="1" smtClean="0"/>
              <a:t>app.component.html</a:t>
            </a:r>
            <a:r>
              <a:rPr lang="en-US" dirty="0" smtClean="0"/>
              <a:t>)</a:t>
            </a:r>
          </a:p>
          <a:p>
            <a:r>
              <a:rPr lang="en-US" dirty="0" smtClean="0"/>
              <a:t>&lt;div class="container"&gt;</a:t>
            </a:r>
          </a:p>
          <a:p>
            <a:r>
              <a:rPr lang="en-US" dirty="0" smtClean="0"/>
              <a:t>    &lt;app-list-employees&gt;&lt;/app-list-employees&gt;</a:t>
            </a:r>
          </a:p>
          <a:p>
            <a:r>
              <a:rPr lang="en-US" dirty="0" smtClean="0"/>
              <a:t>&lt;/div&gt;</a:t>
            </a:r>
          </a:p>
          <a:p>
            <a:endParaRPr lang="en-US" dirty="0" smtClean="0"/>
          </a:p>
          <a:p>
            <a:r>
              <a:rPr lang="en-US" dirty="0" smtClean="0"/>
              <a:t> it also launches your default browser and displays the list of employees as expected.</a:t>
            </a:r>
          </a:p>
          <a:p>
            <a:r>
              <a:rPr lang="en-US" dirty="0" err="1" smtClean="0"/>
              <a:t>ng</a:t>
            </a:r>
            <a:r>
              <a:rPr lang="en-US" dirty="0" smtClean="0"/>
              <a:t> serve -o</a:t>
            </a:r>
            <a:endParaRPr lang="en-US" dirty="0"/>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228600" y="228600"/>
            <a:ext cx="3496470" cy="646331"/>
          </a:xfrm>
          <a:prstGeom prst="rect">
            <a:avLst/>
          </a:prstGeom>
          <a:noFill/>
        </p:spPr>
        <p:txBody>
          <a:bodyPr wrap="none" rtlCol="0">
            <a:spAutoFit/>
          </a:bodyPr>
          <a:lstStyle/>
          <a:p>
            <a:r>
              <a:rPr lang="en-US" b="1" dirty="0" smtClean="0">
                <a:solidFill>
                  <a:srgbClr val="0070C0"/>
                </a:solidFill>
              </a:rPr>
              <a:t>Bootstrap radio buttons in Angular</a:t>
            </a:r>
          </a:p>
          <a:p>
            <a:endParaRPr lang="en-US" dirty="0">
              <a:solidFill>
                <a:srgbClr val="0070C0"/>
              </a:solidFill>
            </a:endParaRPr>
          </a:p>
        </p:txBody>
      </p:sp>
      <p:pic>
        <p:nvPicPr>
          <p:cNvPr id="2049" name="Picture 1" descr="C:\Users\lenovo\Desktop\ae.png"/>
          <p:cNvPicPr>
            <a:picLocks noChangeAspect="1" noChangeArrowheads="1"/>
          </p:cNvPicPr>
          <p:nvPr/>
        </p:nvPicPr>
        <p:blipFill>
          <a:blip r:embed="rId2" cstate="print"/>
          <a:srcRect/>
          <a:stretch>
            <a:fillRect/>
          </a:stretch>
        </p:blipFill>
        <p:spPr bwMode="auto">
          <a:xfrm>
            <a:off x="2362200" y="1219200"/>
            <a:ext cx="4619625" cy="3619500"/>
          </a:xfrm>
          <a:prstGeom prst="rect">
            <a:avLst/>
          </a:prstGeom>
          <a:noFill/>
        </p:spPr>
      </p:pic>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457200" y="304800"/>
            <a:ext cx="7924800" cy="6740307"/>
          </a:xfrm>
          <a:prstGeom prst="rect">
            <a:avLst/>
          </a:prstGeom>
        </p:spPr>
        <p:txBody>
          <a:bodyPr wrap="square">
            <a:spAutoFit/>
          </a:bodyPr>
          <a:lstStyle/>
          <a:p>
            <a:r>
              <a:rPr lang="en-US" b="1" dirty="0" smtClean="0">
                <a:solidFill>
                  <a:srgbClr val="0070C0"/>
                </a:solidFill>
              </a:rPr>
              <a:t>create-</a:t>
            </a:r>
            <a:r>
              <a:rPr lang="en-US" b="1" dirty="0" err="1" smtClean="0">
                <a:solidFill>
                  <a:srgbClr val="0070C0"/>
                </a:solidFill>
              </a:rPr>
              <a:t>employee.component.html</a:t>
            </a:r>
            <a:r>
              <a:rPr lang="en-US" dirty="0" smtClean="0">
                <a:solidFill>
                  <a:srgbClr val="0070C0"/>
                </a:solidFill>
              </a:rPr>
              <a:t> </a:t>
            </a:r>
            <a:r>
              <a:rPr lang="en-US" dirty="0" smtClean="0"/>
              <a:t>file </a:t>
            </a:r>
          </a:p>
          <a:p>
            <a:endParaRPr lang="en-US" dirty="0" smtClean="0"/>
          </a:p>
          <a:p>
            <a:r>
              <a:rPr lang="en-US" dirty="0" smtClean="0"/>
              <a:t>&lt;div class="form-group"&gt;</a:t>
            </a:r>
          </a:p>
          <a:p>
            <a:r>
              <a:rPr lang="en-US" dirty="0" smtClean="0"/>
              <a:t>  &lt;label&gt;Gender&lt;/label&gt;</a:t>
            </a:r>
          </a:p>
          <a:p>
            <a:r>
              <a:rPr lang="en-US" dirty="0" smtClean="0"/>
              <a:t>  &lt;div class="form-control"&gt;</a:t>
            </a:r>
          </a:p>
          <a:p>
            <a:r>
              <a:rPr lang="en-US" dirty="0" smtClean="0"/>
              <a:t>    &lt;label class="radio-inline"&gt;</a:t>
            </a:r>
          </a:p>
          <a:p>
            <a:r>
              <a:rPr lang="en-US" dirty="0" smtClean="0"/>
              <a:t>      &lt;input type="radio" name="gender" value="male" [(</a:t>
            </a:r>
            <a:r>
              <a:rPr lang="en-US" dirty="0" err="1" smtClean="0"/>
              <a:t>ngModel</a:t>
            </a:r>
            <a:r>
              <a:rPr lang="en-US" dirty="0" smtClean="0"/>
              <a:t>)]="gender"&gt;</a:t>
            </a:r>
          </a:p>
          <a:p>
            <a:r>
              <a:rPr lang="en-US" dirty="0" smtClean="0"/>
              <a:t>      Male</a:t>
            </a:r>
          </a:p>
          <a:p>
            <a:r>
              <a:rPr lang="en-US" dirty="0" smtClean="0"/>
              <a:t>    &lt;/label&gt;</a:t>
            </a:r>
          </a:p>
          <a:p>
            <a:r>
              <a:rPr lang="en-US" dirty="0" smtClean="0"/>
              <a:t>    &lt;label class="radio-inline"&gt;</a:t>
            </a:r>
          </a:p>
          <a:p>
            <a:r>
              <a:rPr lang="en-US" dirty="0" smtClean="0"/>
              <a:t>      &lt;input type="radio" name="gender" value="female" [(</a:t>
            </a:r>
            <a:r>
              <a:rPr lang="en-US" dirty="0" err="1" smtClean="0"/>
              <a:t>ngModel</a:t>
            </a:r>
            <a:r>
              <a:rPr lang="en-US" dirty="0" smtClean="0"/>
              <a:t>)]="gender"&gt;</a:t>
            </a:r>
          </a:p>
          <a:p>
            <a:r>
              <a:rPr lang="en-US" dirty="0" smtClean="0"/>
              <a:t>      Female</a:t>
            </a:r>
          </a:p>
          <a:p>
            <a:r>
              <a:rPr lang="en-US" dirty="0" smtClean="0"/>
              <a:t>    &lt;/label&gt;</a:t>
            </a:r>
          </a:p>
          <a:p>
            <a:r>
              <a:rPr lang="en-US" dirty="0" smtClean="0"/>
              <a:t>  &lt;/div&gt;</a:t>
            </a:r>
          </a:p>
          <a:p>
            <a:r>
              <a:rPr lang="en-US" dirty="0" smtClean="0"/>
              <a:t>&lt;/div&gt;</a:t>
            </a:r>
          </a:p>
          <a:p>
            <a:endParaRPr lang="en-US" dirty="0" smtClean="0"/>
          </a:p>
          <a:p>
            <a:pPr algn="just"/>
            <a:r>
              <a:rPr lang="en-US" b="1" dirty="0" err="1" smtClean="0">
                <a:solidFill>
                  <a:srgbClr val="0070C0"/>
                </a:solidFill>
              </a:rPr>
              <a:t>CodeExplanation</a:t>
            </a:r>
            <a:r>
              <a:rPr lang="en-US" b="1" dirty="0" smtClean="0">
                <a:solidFill>
                  <a:srgbClr val="0070C0"/>
                </a:solidFill>
              </a:rPr>
              <a:t>: </a:t>
            </a:r>
            <a:r>
              <a:rPr lang="en-US" dirty="0" smtClean="0"/>
              <a:t/>
            </a:r>
            <a:br>
              <a:rPr lang="en-US" dirty="0" smtClean="0"/>
            </a:br>
            <a:r>
              <a:rPr lang="en-US" dirty="0" smtClean="0"/>
              <a:t>The </a:t>
            </a:r>
            <a:r>
              <a:rPr lang="en-US" b="1" dirty="0" smtClean="0"/>
              <a:t>name </a:t>
            </a:r>
            <a:r>
              <a:rPr lang="en-US" dirty="0" smtClean="0"/>
              <a:t>attribute is required to group the radio buttons as one unit and make the selection mutually exclusive. Make sure both the radio buttons have the same value for the </a:t>
            </a:r>
            <a:r>
              <a:rPr lang="en-US" b="1" dirty="0" smtClean="0"/>
              <a:t>"name"</a:t>
            </a:r>
            <a:r>
              <a:rPr lang="en-US" dirty="0" smtClean="0"/>
              <a:t> attribute. Otherwise the radio button selection won't be mutually exclusive.</a:t>
            </a:r>
          </a:p>
          <a:p>
            <a:pPr algn="just"/>
            <a:r>
              <a:rPr lang="en-US" dirty="0" smtClean="0"/>
              <a:t>It is also important that you set the </a:t>
            </a:r>
            <a:r>
              <a:rPr lang="en-US" b="1" dirty="0" smtClean="0"/>
              <a:t>"value"</a:t>
            </a:r>
            <a:r>
              <a:rPr lang="en-US" dirty="0" smtClean="0"/>
              <a:t> attribute for each radio button. This value is posted to the server when the form is submitted.</a:t>
            </a:r>
          </a:p>
          <a:p>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3074" name="Picture 2" descr="C:\Users\Laxmi\Desktop\2.png"/>
          <p:cNvPicPr>
            <a:picLocks noChangeAspect="1" noChangeArrowheads="1"/>
          </p:cNvPicPr>
          <p:nvPr/>
        </p:nvPicPr>
        <p:blipFill>
          <a:blip r:embed="rId2" cstate="print"/>
          <a:srcRect/>
          <a:stretch>
            <a:fillRect/>
          </a:stretch>
        </p:blipFill>
        <p:spPr bwMode="auto">
          <a:xfrm>
            <a:off x="609600" y="1219200"/>
            <a:ext cx="8040687" cy="4105275"/>
          </a:xfrm>
          <a:prstGeom prst="rect">
            <a:avLst/>
          </a:prstGeom>
          <a:noFill/>
        </p:spPr>
      </p:pic>
    </p:spTree>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990600" y="381000"/>
            <a:ext cx="7086600" cy="5917004"/>
          </a:xfrm>
          <a:prstGeom prst="rect">
            <a:avLst/>
          </a:prstGeom>
        </p:spPr>
        <p:txBody>
          <a:bodyPr wrap="square">
            <a:spAutoFit/>
          </a:bodyPr>
          <a:lstStyle/>
          <a:p>
            <a:r>
              <a:rPr lang="en-US" b="1" dirty="0" smtClean="0">
                <a:solidFill>
                  <a:srgbClr val="0070C0"/>
                </a:solidFill>
              </a:rPr>
              <a:t>create-</a:t>
            </a:r>
            <a:r>
              <a:rPr lang="en-US" b="1" dirty="0" err="1" smtClean="0">
                <a:solidFill>
                  <a:srgbClr val="0070C0"/>
                </a:solidFill>
              </a:rPr>
              <a:t>employee.component.html</a:t>
            </a:r>
            <a:r>
              <a:rPr lang="en-US" b="1" dirty="0" smtClean="0">
                <a:solidFill>
                  <a:srgbClr val="0070C0"/>
                </a:solidFill>
              </a:rPr>
              <a:t>  </a:t>
            </a:r>
          </a:p>
          <a:p>
            <a:endParaRPr lang="en-US" sz="1400" dirty="0" smtClean="0"/>
          </a:p>
          <a:p>
            <a:r>
              <a:rPr lang="en-US" sz="1400" dirty="0" smtClean="0"/>
              <a:t>&lt;form #</a:t>
            </a:r>
            <a:r>
              <a:rPr lang="en-US" sz="1400" dirty="0" err="1" smtClean="0"/>
              <a:t>employeeForm</a:t>
            </a:r>
            <a:r>
              <a:rPr lang="en-US" sz="1400" dirty="0" smtClean="0"/>
              <a:t>="</a:t>
            </a:r>
            <a:r>
              <a:rPr lang="en-US" sz="1400" dirty="0" err="1" smtClean="0"/>
              <a:t>ngForm</a:t>
            </a:r>
            <a:r>
              <a:rPr lang="en-US" sz="1400" dirty="0" smtClean="0"/>
              <a:t>" (</a:t>
            </a:r>
            <a:r>
              <a:rPr lang="en-US" sz="1400" dirty="0" err="1" smtClean="0"/>
              <a:t>ngSubmit</a:t>
            </a:r>
            <a:r>
              <a:rPr lang="en-US" sz="1400" dirty="0" smtClean="0"/>
              <a:t>)="</a:t>
            </a:r>
            <a:r>
              <a:rPr lang="en-US" sz="1400" dirty="0" err="1" smtClean="0"/>
              <a:t>saveEmployee</a:t>
            </a:r>
            <a:r>
              <a:rPr lang="en-US" sz="1400" dirty="0" smtClean="0"/>
              <a:t>(</a:t>
            </a:r>
            <a:r>
              <a:rPr lang="en-US" sz="1400" dirty="0" err="1" smtClean="0"/>
              <a:t>employeeForm</a:t>
            </a:r>
            <a:r>
              <a:rPr lang="en-US" sz="1400" dirty="0" smtClean="0"/>
              <a:t>)"&gt;</a:t>
            </a:r>
          </a:p>
          <a:p>
            <a:r>
              <a:rPr lang="en-US" sz="1400" dirty="0" smtClean="0"/>
              <a:t>  &lt;div class="panel </a:t>
            </a:r>
            <a:r>
              <a:rPr lang="en-US" sz="1400" dirty="0" err="1" smtClean="0"/>
              <a:t>panel</a:t>
            </a:r>
            <a:r>
              <a:rPr lang="en-US" sz="1400" dirty="0" smtClean="0"/>
              <a:t>-primary"&gt;</a:t>
            </a:r>
          </a:p>
          <a:p>
            <a:r>
              <a:rPr lang="en-US" sz="1400" dirty="0" smtClean="0"/>
              <a:t>    &lt;div class="panel-heading"&gt;</a:t>
            </a:r>
          </a:p>
          <a:p>
            <a:r>
              <a:rPr lang="en-US" sz="1400" dirty="0" smtClean="0"/>
              <a:t>      &lt;h3 class="panel-title"&gt;Create Employee&lt;/h3&gt;</a:t>
            </a:r>
          </a:p>
          <a:p>
            <a:r>
              <a:rPr lang="en-US" sz="1400" dirty="0" smtClean="0"/>
              <a:t>    &lt;/div&gt;</a:t>
            </a:r>
          </a:p>
          <a:p>
            <a:r>
              <a:rPr lang="en-US" sz="1400" dirty="0" smtClean="0"/>
              <a:t>    &lt;div class="panel-body"&gt;</a:t>
            </a:r>
          </a:p>
          <a:p>
            <a:endParaRPr lang="en-US" sz="1400" dirty="0" smtClean="0"/>
          </a:p>
          <a:p>
            <a:r>
              <a:rPr lang="en-US" sz="1400" dirty="0" smtClean="0"/>
              <a:t>      &lt;div class="form-group"&gt;</a:t>
            </a:r>
          </a:p>
          <a:p>
            <a:r>
              <a:rPr lang="en-US" sz="1400" dirty="0" smtClean="0"/>
              <a:t>        &lt;label for="</a:t>
            </a:r>
            <a:r>
              <a:rPr lang="en-US" sz="1400" dirty="0" err="1" smtClean="0"/>
              <a:t>fullName</a:t>
            </a:r>
            <a:r>
              <a:rPr lang="en-US" sz="1400" dirty="0" smtClean="0"/>
              <a:t>"&gt;Full Name&lt;/label&gt;</a:t>
            </a:r>
          </a:p>
          <a:p>
            <a:r>
              <a:rPr lang="en-US" sz="1400" dirty="0" smtClean="0"/>
              <a:t>        &lt;input id="</a:t>
            </a:r>
            <a:r>
              <a:rPr lang="en-US" sz="1400" dirty="0" err="1" smtClean="0"/>
              <a:t>fullName</a:t>
            </a:r>
            <a:r>
              <a:rPr lang="en-US" sz="1400" dirty="0" smtClean="0"/>
              <a:t>" type="text" class="form-control" name="</a:t>
            </a:r>
            <a:r>
              <a:rPr lang="en-US" sz="1400" dirty="0" err="1" smtClean="0"/>
              <a:t>fullName</a:t>
            </a:r>
            <a:r>
              <a:rPr lang="en-US" sz="1400" dirty="0" smtClean="0"/>
              <a:t>"</a:t>
            </a:r>
          </a:p>
          <a:p>
            <a:r>
              <a:rPr lang="en-US" sz="1400" dirty="0" smtClean="0"/>
              <a:t>        [(</a:t>
            </a:r>
            <a:r>
              <a:rPr lang="en-US" sz="1400" dirty="0" err="1" smtClean="0"/>
              <a:t>ngModel</a:t>
            </a:r>
            <a:r>
              <a:rPr lang="en-US" sz="1400" dirty="0" smtClean="0"/>
              <a:t>)]="</a:t>
            </a:r>
            <a:r>
              <a:rPr lang="en-US" sz="1400" dirty="0" err="1" smtClean="0"/>
              <a:t>fullName</a:t>
            </a:r>
            <a:r>
              <a:rPr lang="en-US" sz="1400" dirty="0" smtClean="0"/>
              <a:t>"&gt;</a:t>
            </a:r>
          </a:p>
          <a:p>
            <a:r>
              <a:rPr lang="en-US" sz="1400" dirty="0" smtClean="0"/>
              <a:t>      &lt;/div&gt;</a:t>
            </a:r>
          </a:p>
          <a:p>
            <a:endParaRPr lang="en-US" sz="1400" dirty="0" smtClean="0"/>
          </a:p>
          <a:p>
            <a:r>
              <a:rPr lang="en-US" sz="1400" dirty="0" smtClean="0"/>
              <a:t>      &lt;div class="form-group"&gt;</a:t>
            </a:r>
          </a:p>
          <a:p>
            <a:r>
              <a:rPr lang="en-US" sz="1400" dirty="0" smtClean="0"/>
              <a:t>        &lt;label for="email"&gt;Email&lt;/label&gt;</a:t>
            </a:r>
          </a:p>
          <a:p>
            <a:r>
              <a:rPr lang="en-US" sz="1400" dirty="0" smtClean="0"/>
              <a:t>        &lt;input id="email" type="text" class="form-control" name="email"</a:t>
            </a:r>
          </a:p>
          <a:p>
            <a:r>
              <a:rPr lang="en-US" sz="1400" dirty="0" smtClean="0"/>
              <a:t>        [(</a:t>
            </a:r>
            <a:r>
              <a:rPr lang="en-US" sz="1400" dirty="0" err="1" smtClean="0"/>
              <a:t>ngModel</a:t>
            </a:r>
            <a:r>
              <a:rPr lang="en-US" sz="1400" dirty="0" smtClean="0"/>
              <a:t>)]="email"&gt;</a:t>
            </a:r>
          </a:p>
          <a:p>
            <a:r>
              <a:rPr lang="en-US" sz="1400" dirty="0" smtClean="0"/>
              <a:t>      &lt;/div&gt;</a:t>
            </a:r>
          </a:p>
          <a:p>
            <a:endParaRPr lang="en-US" sz="1400" dirty="0" smtClean="0"/>
          </a:p>
          <a:p>
            <a:r>
              <a:rPr lang="en-US" sz="1400" dirty="0" smtClean="0"/>
              <a:t>      &lt;div class="form-group"&gt;</a:t>
            </a:r>
          </a:p>
          <a:p>
            <a:r>
              <a:rPr lang="en-US" sz="1400" dirty="0" smtClean="0"/>
              <a:t>        &lt;label for="</a:t>
            </a:r>
            <a:r>
              <a:rPr lang="en-US" sz="1400" dirty="0" err="1" smtClean="0"/>
              <a:t>phoneNumber</a:t>
            </a:r>
            <a:r>
              <a:rPr lang="en-US" sz="1400" dirty="0" smtClean="0"/>
              <a:t>"&gt;Phone Number&lt;/label&gt;</a:t>
            </a:r>
          </a:p>
          <a:p>
            <a:r>
              <a:rPr lang="en-US" sz="1400" dirty="0" smtClean="0"/>
              <a:t>        &lt;input id="</a:t>
            </a:r>
            <a:r>
              <a:rPr lang="en-US" sz="1400" dirty="0" err="1" smtClean="0"/>
              <a:t>phoneNumber</a:t>
            </a:r>
            <a:r>
              <a:rPr lang="en-US" sz="1400" dirty="0" smtClean="0"/>
              <a:t>" type="text" class="form-control" name="</a:t>
            </a:r>
            <a:r>
              <a:rPr lang="en-US" sz="1400" dirty="0" err="1" smtClean="0"/>
              <a:t>phoneNumber</a:t>
            </a:r>
            <a:r>
              <a:rPr lang="en-US" sz="1400" dirty="0" smtClean="0"/>
              <a:t>"</a:t>
            </a:r>
          </a:p>
          <a:p>
            <a:r>
              <a:rPr lang="en-US" sz="1400" dirty="0" smtClean="0"/>
              <a:t>        [(</a:t>
            </a:r>
            <a:r>
              <a:rPr lang="en-US" sz="1400" dirty="0" err="1" smtClean="0"/>
              <a:t>ngModel</a:t>
            </a:r>
            <a:r>
              <a:rPr lang="en-US" sz="1400" dirty="0" smtClean="0"/>
              <a:t>)]="</a:t>
            </a:r>
            <a:r>
              <a:rPr lang="en-US" sz="1400" dirty="0" err="1" smtClean="0"/>
              <a:t>phoneNumber</a:t>
            </a:r>
            <a:r>
              <a:rPr lang="en-US" sz="1400" dirty="0" smtClean="0"/>
              <a:t>"&gt;</a:t>
            </a:r>
          </a:p>
          <a:p>
            <a:r>
              <a:rPr lang="en-US" sz="1400" dirty="0" smtClean="0"/>
              <a:t>      &lt;/div&gt;</a:t>
            </a:r>
          </a:p>
          <a:p>
            <a:endParaRPr lang="en-US" sz="1050" dirty="0" smtClean="0"/>
          </a:p>
        </p:txBody>
      </p:sp>
    </p:spTree>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117693"/>
            <a:ext cx="8458200" cy="6740307"/>
          </a:xfrm>
          <a:prstGeom prst="rect">
            <a:avLst/>
          </a:prstGeom>
        </p:spPr>
        <p:txBody>
          <a:bodyPr wrap="square">
            <a:spAutoFit/>
          </a:bodyPr>
          <a:lstStyle/>
          <a:p>
            <a:r>
              <a:rPr lang="en-US" sz="1200" dirty="0" smtClean="0"/>
              <a:t> &lt;div class="form-group"&gt;</a:t>
            </a:r>
          </a:p>
          <a:p>
            <a:r>
              <a:rPr lang="en-US" sz="1200" dirty="0" smtClean="0"/>
              <a:t>        &lt;label&gt;Contact Preference&lt;/label&gt;</a:t>
            </a:r>
          </a:p>
          <a:p>
            <a:r>
              <a:rPr lang="en-US" sz="1200" dirty="0" smtClean="0"/>
              <a:t>        &lt;div class="form-control"&gt;</a:t>
            </a:r>
          </a:p>
          <a:p>
            <a:r>
              <a:rPr lang="en-US" sz="1200" dirty="0" smtClean="0"/>
              <a:t>          &lt;label class="radio-inline"&gt;</a:t>
            </a:r>
          </a:p>
          <a:p>
            <a:r>
              <a:rPr lang="en-US" sz="1200" dirty="0" smtClean="0"/>
              <a:t>            &lt;input type="radio" name="</a:t>
            </a:r>
            <a:r>
              <a:rPr lang="en-US" sz="1200" dirty="0" err="1" smtClean="0"/>
              <a:t>contactPreference</a:t>
            </a:r>
            <a:r>
              <a:rPr lang="en-US" sz="1200" dirty="0" smtClean="0"/>
              <a:t>" value="email"</a:t>
            </a:r>
          </a:p>
          <a:p>
            <a:r>
              <a:rPr lang="en-US" sz="1200" dirty="0" smtClean="0"/>
              <a:t>            [(</a:t>
            </a:r>
            <a:r>
              <a:rPr lang="en-US" sz="1200" dirty="0" err="1" smtClean="0"/>
              <a:t>ngModel</a:t>
            </a:r>
            <a:r>
              <a:rPr lang="en-US" sz="1200" dirty="0" smtClean="0"/>
              <a:t>)]="</a:t>
            </a:r>
            <a:r>
              <a:rPr lang="en-US" sz="1200" dirty="0" err="1" smtClean="0"/>
              <a:t>contactPreference</a:t>
            </a:r>
            <a:r>
              <a:rPr lang="en-US" sz="1200" dirty="0" smtClean="0"/>
              <a:t>"&gt;</a:t>
            </a:r>
          </a:p>
          <a:p>
            <a:r>
              <a:rPr lang="en-US" sz="1200" dirty="0" smtClean="0"/>
              <a:t>            Email</a:t>
            </a:r>
          </a:p>
          <a:p>
            <a:r>
              <a:rPr lang="en-US" sz="1200" dirty="0" smtClean="0"/>
              <a:t>          &lt;/label&gt;</a:t>
            </a:r>
          </a:p>
          <a:p>
            <a:r>
              <a:rPr lang="en-US" sz="1200" dirty="0" smtClean="0"/>
              <a:t>          &lt;label class="radio-inline"&gt;</a:t>
            </a:r>
          </a:p>
          <a:p>
            <a:r>
              <a:rPr lang="en-US" sz="1200" dirty="0" smtClean="0"/>
              <a:t>            &lt;input type="radio" name="</a:t>
            </a:r>
            <a:r>
              <a:rPr lang="en-US" sz="1200" dirty="0" err="1" smtClean="0"/>
              <a:t>contactPreference</a:t>
            </a:r>
            <a:r>
              <a:rPr lang="en-US" sz="1200" dirty="0" smtClean="0"/>
              <a:t>" value="phone"</a:t>
            </a:r>
          </a:p>
          <a:p>
            <a:r>
              <a:rPr lang="en-US" sz="1200" dirty="0" smtClean="0"/>
              <a:t>            [(</a:t>
            </a:r>
            <a:r>
              <a:rPr lang="en-US" sz="1200" dirty="0" err="1" smtClean="0"/>
              <a:t>ngModel</a:t>
            </a:r>
            <a:r>
              <a:rPr lang="en-US" sz="1200" dirty="0" smtClean="0"/>
              <a:t>)]="</a:t>
            </a:r>
            <a:r>
              <a:rPr lang="en-US" sz="1200" dirty="0" err="1" smtClean="0"/>
              <a:t>contactPreference</a:t>
            </a:r>
            <a:r>
              <a:rPr lang="en-US" sz="1200" dirty="0" smtClean="0"/>
              <a:t>"&gt;</a:t>
            </a:r>
          </a:p>
          <a:p>
            <a:r>
              <a:rPr lang="en-US" sz="1200" dirty="0" smtClean="0"/>
              <a:t>            Phone</a:t>
            </a:r>
          </a:p>
          <a:p>
            <a:r>
              <a:rPr lang="en-US" sz="1200" dirty="0" smtClean="0"/>
              <a:t>          &lt;/label&gt;</a:t>
            </a:r>
          </a:p>
          <a:p>
            <a:r>
              <a:rPr lang="en-US" sz="1200" dirty="0" smtClean="0"/>
              <a:t>        &lt;/div&gt;</a:t>
            </a:r>
          </a:p>
          <a:p>
            <a:r>
              <a:rPr lang="en-US" sz="1200" dirty="0" smtClean="0"/>
              <a:t>      &lt;/div&gt;</a:t>
            </a:r>
          </a:p>
          <a:p>
            <a:endParaRPr lang="en-US" sz="1200" dirty="0" smtClean="0"/>
          </a:p>
          <a:p>
            <a:r>
              <a:rPr lang="en-US" sz="1200" dirty="0" smtClean="0"/>
              <a:t>      &lt;div class="form-group"&gt;</a:t>
            </a:r>
          </a:p>
          <a:p>
            <a:r>
              <a:rPr lang="en-US" sz="1200" dirty="0" smtClean="0"/>
              <a:t>        &lt;label&gt;Gender&lt;/label&gt;</a:t>
            </a:r>
          </a:p>
          <a:p>
            <a:r>
              <a:rPr lang="en-US" sz="1200" dirty="0" smtClean="0"/>
              <a:t>        &lt;div class="form-control"&gt;</a:t>
            </a:r>
          </a:p>
          <a:p>
            <a:r>
              <a:rPr lang="en-US" sz="1200" dirty="0" smtClean="0"/>
              <a:t>          &lt;label class="radio-inline"&gt;</a:t>
            </a:r>
          </a:p>
          <a:p>
            <a:r>
              <a:rPr lang="en-US" sz="1200" dirty="0" smtClean="0"/>
              <a:t>            &lt;input type="radio" name="gender" value="male" [(</a:t>
            </a:r>
            <a:r>
              <a:rPr lang="en-US" sz="1200" dirty="0" err="1" smtClean="0"/>
              <a:t>ngModel</a:t>
            </a:r>
            <a:r>
              <a:rPr lang="en-US" sz="1200" dirty="0" smtClean="0"/>
              <a:t>)]="gender"&gt;</a:t>
            </a:r>
          </a:p>
          <a:p>
            <a:r>
              <a:rPr lang="en-US" sz="1200" dirty="0" smtClean="0"/>
              <a:t>            Male</a:t>
            </a:r>
          </a:p>
          <a:p>
            <a:r>
              <a:rPr lang="en-US" sz="1200" dirty="0" smtClean="0"/>
              <a:t>          &lt;/label&gt;</a:t>
            </a:r>
          </a:p>
          <a:p>
            <a:r>
              <a:rPr lang="en-US" sz="1200" dirty="0" smtClean="0"/>
              <a:t>          &lt;label class="radio-inline"&gt;</a:t>
            </a:r>
          </a:p>
          <a:p>
            <a:r>
              <a:rPr lang="en-US" sz="1200" dirty="0" smtClean="0"/>
              <a:t>            &lt;input type="radio" name="gender" value="female" [(</a:t>
            </a:r>
            <a:r>
              <a:rPr lang="en-US" sz="1200" dirty="0" err="1" smtClean="0"/>
              <a:t>ngModel</a:t>
            </a:r>
            <a:r>
              <a:rPr lang="en-US" sz="1200" dirty="0" smtClean="0"/>
              <a:t>)]="gender"&gt;</a:t>
            </a:r>
          </a:p>
          <a:p>
            <a:r>
              <a:rPr lang="en-US" sz="1200" dirty="0" smtClean="0"/>
              <a:t>            Female</a:t>
            </a:r>
          </a:p>
          <a:p>
            <a:r>
              <a:rPr lang="en-US" sz="1200" dirty="0" smtClean="0"/>
              <a:t>          &lt;/label&gt;</a:t>
            </a:r>
          </a:p>
          <a:p>
            <a:r>
              <a:rPr lang="en-US" sz="1200" dirty="0" smtClean="0"/>
              <a:t>        &lt;/div&gt;</a:t>
            </a:r>
          </a:p>
          <a:p>
            <a:r>
              <a:rPr lang="en-US" sz="1200" dirty="0" smtClean="0"/>
              <a:t>      &lt;/div&gt;</a:t>
            </a:r>
          </a:p>
          <a:p>
            <a:r>
              <a:rPr lang="en-US" sz="1200" dirty="0" smtClean="0"/>
              <a:t>    &lt;/div&gt;</a:t>
            </a:r>
          </a:p>
          <a:p>
            <a:endParaRPr lang="en-US" sz="1200" dirty="0" smtClean="0"/>
          </a:p>
          <a:p>
            <a:r>
              <a:rPr lang="en-US" sz="1200" dirty="0" smtClean="0"/>
              <a:t>    &lt;div class="panel-footer"&gt;</a:t>
            </a:r>
          </a:p>
          <a:p>
            <a:r>
              <a:rPr lang="en-US" sz="1200" dirty="0" smtClean="0"/>
              <a:t>      &lt;button class="</a:t>
            </a:r>
            <a:r>
              <a:rPr lang="en-US" sz="1200" dirty="0" err="1" smtClean="0"/>
              <a:t>btn</a:t>
            </a:r>
            <a:r>
              <a:rPr lang="en-US" sz="1200" dirty="0" smtClean="0"/>
              <a:t> </a:t>
            </a:r>
            <a:r>
              <a:rPr lang="en-US" sz="1200" dirty="0" err="1" smtClean="0"/>
              <a:t>btn</a:t>
            </a:r>
            <a:r>
              <a:rPr lang="en-US" sz="1200" dirty="0" smtClean="0"/>
              <a:t>-primary" type="submit"&gt;Save&lt;/button&gt;</a:t>
            </a:r>
          </a:p>
          <a:p>
            <a:r>
              <a:rPr lang="en-US" sz="1200" dirty="0" smtClean="0"/>
              <a:t>    &lt;/div&gt;</a:t>
            </a:r>
          </a:p>
          <a:p>
            <a:r>
              <a:rPr lang="en-US" sz="1200" dirty="0" smtClean="0"/>
              <a:t>  &lt;/div&gt;</a:t>
            </a:r>
          </a:p>
          <a:p>
            <a:r>
              <a:rPr lang="en-US" sz="1200" dirty="0" smtClean="0"/>
              <a:t>&lt;/form&gt;</a:t>
            </a:r>
            <a:endParaRPr lang="en-US" sz="1200" dirty="0"/>
          </a:p>
        </p:txBody>
      </p:sp>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81000" y="152400"/>
            <a:ext cx="8534400" cy="1754326"/>
          </a:xfrm>
          <a:prstGeom prst="rect">
            <a:avLst/>
          </a:prstGeom>
        </p:spPr>
        <p:txBody>
          <a:bodyPr wrap="square">
            <a:spAutoFit/>
          </a:bodyPr>
          <a:lstStyle/>
          <a:p>
            <a:r>
              <a:rPr lang="en-US" b="1" dirty="0" smtClean="0">
                <a:solidFill>
                  <a:srgbClr val="0070C0"/>
                </a:solidFill>
              </a:rPr>
              <a:t>Bootstrap checkbox in angular</a:t>
            </a:r>
          </a:p>
          <a:p>
            <a:endParaRPr lang="en-US" dirty="0" smtClean="0"/>
          </a:p>
          <a:p>
            <a:r>
              <a:rPr lang="en-US" dirty="0" smtClean="0"/>
              <a:t>Working with a checkbox in Angular is very similar to working with a radio button. We want to include "Is Active" checkbox in the Create Employee form as shown below. When we check the checkbox, "</a:t>
            </a:r>
            <a:r>
              <a:rPr lang="en-US" dirty="0" err="1" smtClean="0"/>
              <a:t>isActive</a:t>
            </a:r>
            <a:r>
              <a:rPr lang="en-US" dirty="0" smtClean="0"/>
              <a:t>" property should reflect in the Angular generated for model as shown in the image below.</a:t>
            </a:r>
            <a:endParaRPr lang="en-US" dirty="0"/>
          </a:p>
        </p:txBody>
      </p:sp>
      <p:pic>
        <p:nvPicPr>
          <p:cNvPr id="107522" name="Picture 2" descr="bootstrap checkbox in angular"/>
          <p:cNvPicPr>
            <a:picLocks noChangeAspect="1" noChangeArrowheads="1"/>
          </p:cNvPicPr>
          <p:nvPr/>
        </p:nvPicPr>
        <p:blipFill>
          <a:blip r:embed="rId2" cstate="print"/>
          <a:srcRect/>
          <a:stretch>
            <a:fillRect/>
          </a:stretch>
        </p:blipFill>
        <p:spPr bwMode="auto">
          <a:xfrm>
            <a:off x="5638800" y="1676400"/>
            <a:ext cx="2647950" cy="4516646"/>
          </a:xfrm>
          <a:prstGeom prst="rect">
            <a:avLst/>
          </a:prstGeom>
          <a:noFill/>
        </p:spPr>
      </p:pic>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228600"/>
            <a:ext cx="8458200" cy="5970865"/>
          </a:xfrm>
          <a:prstGeom prst="rect">
            <a:avLst/>
          </a:prstGeom>
        </p:spPr>
        <p:txBody>
          <a:bodyPr wrap="square">
            <a:spAutoFit/>
          </a:bodyPr>
          <a:lstStyle/>
          <a:p>
            <a:r>
              <a:rPr lang="en-US" dirty="0" smtClean="0"/>
              <a:t>To achieve this all you have to do is include the following HTML in create-</a:t>
            </a:r>
            <a:r>
              <a:rPr lang="en-US" dirty="0" err="1" smtClean="0"/>
              <a:t>employee.component.html</a:t>
            </a:r>
            <a:r>
              <a:rPr lang="en-US" dirty="0" smtClean="0"/>
              <a:t> file </a:t>
            </a:r>
          </a:p>
          <a:p>
            <a:endParaRPr lang="en-US" dirty="0" smtClean="0"/>
          </a:p>
          <a:p>
            <a:r>
              <a:rPr lang="en-US" sz="1400" dirty="0" smtClean="0"/>
              <a:t>&lt;div class="form-group"&gt;</a:t>
            </a:r>
          </a:p>
          <a:p>
            <a:r>
              <a:rPr lang="en-US" sz="1400" dirty="0" smtClean="0"/>
              <a:t>  &lt;div class="form-control"&gt;</a:t>
            </a:r>
          </a:p>
          <a:p>
            <a:r>
              <a:rPr lang="en-US" sz="1400" dirty="0" smtClean="0"/>
              <a:t>    &lt;label class="checkbox-inline"&gt;</a:t>
            </a:r>
          </a:p>
          <a:p>
            <a:r>
              <a:rPr lang="en-US" sz="1400" dirty="0" smtClean="0"/>
              <a:t>      &lt;input type="checkbox" name="</a:t>
            </a:r>
            <a:r>
              <a:rPr lang="en-US" sz="1400" dirty="0" err="1" smtClean="0"/>
              <a:t>isActive</a:t>
            </a:r>
            <a:r>
              <a:rPr lang="en-US" sz="1400" dirty="0" smtClean="0"/>
              <a:t>" [(</a:t>
            </a:r>
            <a:r>
              <a:rPr lang="en-US" sz="1400" dirty="0" err="1" smtClean="0"/>
              <a:t>ngModel</a:t>
            </a:r>
            <a:r>
              <a:rPr lang="en-US" sz="1400" dirty="0" smtClean="0"/>
              <a:t>)]="</a:t>
            </a:r>
            <a:r>
              <a:rPr lang="en-US" sz="1400" dirty="0" err="1" smtClean="0"/>
              <a:t>isActive</a:t>
            </a:r>
            <a:r>
              <a:rPr lang="en-US" sz="1400" dirty="0" smtClean="0"/>
              <a:t>"&gt;Is Active</a:t>
            </a:r>
          </a:p>
          <a:p>
            <a:r>
              <a:rPr lang="en-US" sz="1400" dirty="0" smtClean="0"/>
              <a:t>    &lt;/label&gt;</a:t>
            </a:r>
          </a:p>
          <a:p>
            <a:r>
              <a:rPr lang="en-US" sz="1400" dirty="0" smtClean="0"/>
              <a:t>  &lt;/div&gt;</a:t>
            </a:r>
          </a:p>
          <a:p>
            <a:r>
              <a:rPr lang="en-US" sz="1400" dirty="0" smtClean="0"/>
              <a:t>&lt;/div&gt;</a:t>
            </a:r>
          </a:p>
          <a:p>
            <a:endParaRPr lang="en-US" dirty="0" smtClean="0"/>
          </a:p>
          <a:p>
            <a:r>
              <a:rPr lang="en-US" dirty="0" smtClean="0"/>
              <a:t>If we include "checked" attribute on a checkbox, we expect checkbox to be checked by default when the form initially loads. But you will discover that is not the case.</a:t>
            </a:r>
          </a:p>
          <a:p>
            <a:r>
              <a:rPr lang="en-US" dirty="0" smtClean="0"/>
              <a:t> </a:t>
            </a:r>
            <a:r>
              <a:rPr lang="en-US" sz="1600" dirty="0" smtClean="0"/>
              <a:t>&lt;input type="checkbox" name="</a:t>
            </a:r>
            <a:r>
              <a:rPr lang="en-US" sz="1600" dirty="0" err="1" smtClean="0"/>
              <a:t>isActive</a:t>
            </a:r>
            <a:r>
              <a:rPr lang="en-US" sz="1600" dirty="0" smtClean="0"/>
              <a:t>" [(</a:t>
            </a:r>
            <a:r>
              <a:rPr lang="en-US" sz="1600" dirty="0" err="1" smtClean="0"/>
              <a:t>ngModel</a:t>
            </a:r>
            <a:r>
              <a:rPr lang="en-US" sz="1600" dirty="0" smtClean="0"/>
              <a:t>)]="</a:t>
            </a:r>
            <a:r>
              <a:rPr lang="en-US" sz="1600" dirty="0" err="1" smtClean="0"/>
              <a:t>isActive</a:t>
            </a:r>
            <a:r>
              <a:rPr lang="en-US" sz="1600" dirty="0" smtClean="0"/>
              <a:t>" checked&gt;</a:t>
            </a:r>
          </a:p>
          <a:p>
            <a:endParaRPr lang="en-US" dirty="0" smtClean="0"/>
          </a:p>
          <a:p>
            <a:r>
              <a:rPr lang="en-US" dirty="0" smtClean="0"/>
              <a:t>However, if you remove the "</a:t>
            </a:r>
            <a:r>
              <a:rPr lang="en-US" dirty="0" err="1" smtClean="0"/>
              <a:t>ngModel</a:t>
            </a:r>
            <a:r>
              <a:rPr lang="en-US" dirty="0" smtClean="0"/>
              <a:t>" directive from the </a:t>
            </a:r>
            <a:r>
              <a:rPr lang="en-US" dirty="0" err="1" smtClean="0"/>
              <a:t>checbox</a:t>
            </a:r>
            <a:r>
              <a:rPr lang="en-US" dirty="0" smtClean="0"/>
              <a:t>, then it gets checked as expected. Notice the "</a:t>
            </a:r>
            <a:r>
              <a:rPr lang="en-US" dirty="0" err="1" smtClean="0"/>
              <a:t>ngModel</a:t>
            </a:r>
            <a:r>
              <a:rPr lang="en-US" dirty="0" smtClean="0"/>
              <a:t>" directive is removed from the checkbox. </a:t>
            </a:r>
          </a:p>
          <a:p>
            <a:r>
              <a:rPr lang="en-US" sz="1600" dirty="0" smtClean="0"/>
              <a:t>&lt;input type="checkbox" name="</a:t>
            </a:r>
            <a:r>
              <a:rPr lang="en-US" sz="1600" dirty="0" err="1" smtClean="0"/>
              <a:t>isActive</a:t>
            </a:r>
            <a:r>
              <a:rPr lang="en-US" sz="1600" dirty="0" smtClean="0"/>
              <a:t>" checked&gt;Is Active</a:t>
            </a:r>
          </a:p>
          <a:p>
            <a:endParaRPr lang="en-US" dirty="0" smtClean="0"/>
          </a:p>
          <a:p>
            <a:r>
              <a:rPr lang="en-US" dirty="0" smtClean="0"/>
              <a:t>To make it work include "</a:t>
            </a:r>
            <a:r>
              <a:rPr lang="en-US" dirty="0" err="1" smtClean="0"/>
              <a:t>isActive</a:t>
            </a:r>
            <a:r>
              <a:rPr lang="en-US" dirty="0" smtClean="0"/>
              <a:t>" property in the component class and </a:t>
            </a:r>
            <a:r>
              <a:rPr lang="en-US" dirty="0" err="1" smtClean="0"/>
              <a:t>initialise</a:t>
            </a:r>
            <a:r>
              <a:rPr lang="en-US" dirty="0" smtClean="0"/>
              <a:t> it to true.</a:t>
            </a:r>
          </a:p>
          <a:p>
            <a:endParaRPr lang="en-US" dirty="0" smtClean="0"/>
          </a:p>
          <a:p>
            <a:r>
              <a:rPr lang="en-US" sz="1600" dirty="0" err="1" smtClean="0"/>
              <a:t>isActive</a:t>
            </a:r>
            <a:r>
              <a:rPr lang="en-US" sz="1600" dirty="0" smtClean="0"/>
              <a:t> = true; </a:t>
            </a:r>
            <a:endParaRPr lang="en-US" sz="1600" dirty="0"/>
          </a:p>
        </p:txBody>
      </p:sp>
    </p:spTree>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457200" y="304800"/>
            <a:ext cx="8153400" cy="3416320"/>
          </a:xfrm>
          <a:prstGeom prst="rect">
            <a:avLst/>
          </a:prstGeom>
        </p:spPr>
        <p:txBody>
          <a:bodyPr wrap="square">
            <a:spAutoFit/>
          </a:bodyPr>
          <a:lstStyle/>
          <a:p>
            <a:r>
              <a:rPr lang="en-US" b="1" dirty="0" smtClean="0">
                <a:solidFill>
                  <a:srgbClr val="0070C0"/>
                </a:solidFill>
              </a:rPr>
              <a:t>Angular email validation example</a:t>
            </a:r>
          </a:p>
          <a:p>
            <a:endParaRPr lang="en-US" dirty="0" smtClean="0"/>
          </a:p>
          <a:p>
            <a:r>
              <a:rPr lang="en-US" dirty="0" smtClean="0"/>
              <a:t>Email validation in Angular : There are 2 different ways to validate email form field in Angular. We can either use pattern </a:t>
            </a:r>
            <a:r>
              <a:rPr lang="en-US" dirty="0" err="1" smtClean="0"/>
              <a:t>validator</a:t>
            </a:r>
            <a:r>
              <a:rPr lang="en-US" dirty="0" smtClean="0"/>
              <a:t> or email </a:t>
            </a:r>
            <a:r>
              <a:rPr lang="en-US" dirty="0" err="1" smtClean="0"/>
              <a:t>validator</a:t>
            </a:r>
            <a:r>
              <a:rPr lang="en-US" dirty="0" smtClean="0"/>
              <a:t>.</a:t>
            </a:r>
          </a:p>
          <a:p>
            <a:endParaRPr lang="en-US" dirty="0" smtClean="0"/>
          </a:p>
          <a:p>
            <a:r>
              <a:rPr lang="en-US" dirty="0" smtClean="0"/>
              <a:t>Consider the following HTML. Notice we are using Bootstrap classes for styling.</a:t>
            </a:r>
          </a:p>
          <a:p>
            <a:endParaRPr lang="en-US" dirty="0" smtClean="0"/>
          </a:p>
          <a:p>
            <a:r>
              <a:rPr lang="en-US" dirty="0" smtClean="0"/>
              <a:t>&lt;div class="form-group"&gt;</a:t>
            </a:r>
          </a:p>
          <a:p>
            <a:r>
              <a:rPr lang="en-US" dirty="0" smtClean="0"/>
              <a:t>  &lt;label for="email"&gt;Email&lt;/label&gt;</a:t>
            </a:r>
          </a:p>
          <a:p>
            <a:r>
              <a:rPr lang="en-US" dirty="0" smtClean="0"/>
              <a:t>  &lt;input id="email" type="text" class="form-control" name="email"</a:t>
            </a:r>
          </a:p>
          <a:p>
            <a:r>
              <a:rPr lang="en-US" dirty="0" smtClean="0"/>
              <a:t>          [(</a:t>
            </a:r>
            <a:r>
              <a:rPr lang="en-US" dirty="0" err="1" smtClean="0"/>
              <a:t>ngModel</a:t>
            </a:r>
            <a:r>
              <a:rPr lang="en-US" dirty="0" smtClean="0"/>
              <a:t>)]="</a:t>
            </a:r>
            <a:r>
              <a:rPr lang="en-US" dirty="0" err="1" smtClean="0"/>
              <a:t>employee.email</a:t>
            </a:r>
            <a:r>
              <a:rPr lang="en-US" dirty="0" smtClean="0"/>
              <a:t>"&gt;</a:t>
            </a:r>
          </a:p>
          <a:p>
            <a:r>
              <a:rPr lang="en-US" dirty="0" smtClean="0"/>
              <a:t>&lt;/div&gt;</a:t>
            </a:r>
            <a:endParaRPr lang="en-US" dirty="0"/>
          </a:p>
        </p:txBody>
      </p:sp>
      <p:pic>
        <p:nvPicPr>
          <p:cNvPr id="105474" name="Picture 2" descr="angular email validation example"/>
          <p:cNvPicPr>
            <a:picLocks noChangeAspect="1" noChangeArrowheads="1"/>
          </p:cNvPicPr>
          <p:nvPr/>
        </p:nvPicPr>
        <p:blipFill>
          <a:blip r:embed="rId2" cstate="print"/>
          <a:srcRect/>
          <a:stretch>
            <a:fillRect/>
          </a:stretch>
        </p:blipFill>
        <p:spPr bwMode="auto">
          <a:xfrm>
            <a:off x="5410200" y="3276600"/>
            <a:ext cx="2857500" cy="714375"/>
          </a:xfrm>
          <a:prstGeom prst="rect">
            <a:avLst/>
          </a:prstGeom>
          <a:noFill/>
        </p:spPr>
      </p:pic>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6" name="Rectangle 5"/>
          <p:cNvSpPr/>
          <p:nvPr/>
        </p:nvSpPr>
        <p:spPr>
          <a:xfrm>
            <a:off x="228600" y="228600"/>
            <a:ext cx="8534400" cy="6524863"/>
          </a:xfrm>
          <a:prstGeom prst="rect">
            <a:avLst/>
          </a:prstGeom>
        </p:spPr>
        <p:txBody>
          <a:bodyPr wrap="square">
            <a:spAutoFit/>
          </a:bodyPr>
          <a:lstStyle/>
          <a:p>
            <a:r>
              <a:rPr lang="en-US" dirty="0" smtClean="0"/>
              <a:t>We want to validate this email input field for 2 things </a:t>
            </a:r>
          </a:p>
          <a:p>
            <a:r>
              <a:rPr lang="en-US" dirty="0" smtClean="0"/>
              <a:t>Email is required and</a:t>
            </a:r>
          </a:p>
          <a:p>
            <a:r>
              <a:rPr lang="en-US" dirty="0" smtClean="0"/>
              <a:t>Valid email must be provided</a:t>
            </a:r>
          </a:p>
          <a:p>
            <a:r>
              <a:rPr lang="en-US" dirty="0" smtClean="0"/>
              <a:t>To make email, a required field modify the HTML as shown below</a:t>
            </a:r>
          </a:p>
          <a:p>
            <a:endParaRPr lang="en-US" dirty="0" smtClean="0"/>
          </a:p>
          <a:p>
            <a:r>
              <a:rPr lang="en-US" sz="1200" dirty="0" smtClean="0"/>
              <a:t>&lt;div class="form-group" [</a:t>
            </a:r>
            <a:r>
              <a:rPr lang="en-US" sz="1200" dirty="0" err="1" smtClean="0"/>
              <a:t>class.has</a:t>
            </a:r>
            <a:r>
              <a:rPr lang="en-US" sz="1200" dirty="0" smtClean="0"/>
              <a:t>-error]="</a:t>
            </a:r>
            <a:r>
              <a:rPr lang="en-US" sz="1200" dirty="0" err="1" smtClean="0"/>
              <a:t>email.invalid</a:t>
            </a:r>
            <a:r>
              <a:rPr lang="en-US" sz="1200" dirty="0" smtClean="0"/>
              <a:t> &amp;&amp; </a:t>
            </a:r>
            <a:r>
              <a:rPr lang="en-US" sz="1200" dirty="0" err="1" smtClean="0"/>
              <a:t>email.touched</a:t>
            </a:r>
            <a:r>
              <a:rPr lang="en-US" sz="1200" dirty="0" smtClean="0"/>
              <a:t>"&gt;</a:t>
            </a:r>
          </a:p>
          <a:p>
            <a:r>
              <a:rPr lang="en-US" sz="1200" dirty="0" smtClean="0"/>
              <a:t>  &lt;label for="email" class="control-label"&gt;Email&lt;/label&gt;</a:t>
            </a:r>
          </a:p>
          <a:p>
            <a:r>
              <a:rPr lang="en-US" sz="1200" dirty="0" smtClean="0"/>
              <a:t>  &lt;input id="email" required type="text" class="form-control" name="email"</a:t>
            </a:r>
          </a:p>
          <a:p>
            <a:r>
              <a:rPr lang="en-US" sz="1200" dirty="0" smtClean="0"/>
              <a:t>          [(</a:t>
            </a:r>
            <a:r>
              <a:rPr lang="en-US" sz="1200" dirty="0" err="1" smtClean="0"/>
              <a:t>ngModel</a:t>
            </a:r>
            <a:r>
              <a:rPr lang="en-US" sz="1200" dirty="0" smtClean="0"/>
              <a:t>)]="</a:t>
            </a:r>
            <a:r>
              <a:rPr lang="en-US" sz="1200" dirty="0" err="1" smtClean="0"/>
              <a:t>employee.email</a:t>
            </a:r>
            <a:r>
              <a:rPr lang="en-US" sz="1200" dirty="0" smtClean="0"/>
              <a:t>" #email="</a:t>
            </a:r>
            <a:r>
              <a:rPr lang="en-US" sz="1200" dirty="0" err="1" smtClean="0"/>
              <a:t>ngModel</a:t>
            </a:r>
            <a:r>
              <a:rPr lang="en-US" sz="1200" dirty="0" smtClean="0"/>
              <a:t>"&gt;</a:t>
            </a:r>
          </a:p>
          <a:p>
            <a:r>
              <a:rPr lang="en-US" sz="1200" dirty="0" smtClean="0"/>
              <a:t>  &lt;span class="help-block" *</a:t>
            </a:r>
            <a:r>
              <a:rPr lang="en-US" sz="1200" dirty="0" err="1" smtClean="0"/>
              <a:t>ngIf</a:t>
            </a:r>
            <a:r>
              <a:rPr lang="en-US" sz="1200" dirty="0" smtClean="0"/>
              <a:t>="</a:t>
            </a:r>
            <a:r>
              <a:rPr lang="en-US" sz="1200" dirty="0" err="1" smtClean="0"/>
              <a:t>email.invalid</a:t>
            </a:r>
            <a:r>
              <a:rPr lang="en-US" sz="1200" dirty="0" smtClean="0"/>
              <a:t> &amp;&amp; </a:t>
            </a:r>
            <a:r>
              <a:rPr lang="en-US" sz="1200" dirty="0" err="1" smtClean="0"/>
              <a:t>email.touched</a:t>
            </a:r>
            <a:r>
              <a:rPr lang="en-US" sz="1200" dirty="0" smtClean="0"/>
              <a:t>"&gt;</a:t>
            </a:r>
          </a:p>
          <a:p>
            <a:r>
              <a:rPr lang="en-US" sz="1200" dirty="0" smtClean="0"/>
              <a:t>    Email is required</a:t>
            </a:r>
          </a:p>
          <a:p>
            <a:r>
              <a:rPr lang="en-US" sz="1200" dirty="0" smtClean="0"/>
              <a:t>  &lt;/span&gt;</a:t>
            </a:r>
          </a:p>
          <a:p>
            <a:r>
              <a:rPr lang="en-US" sz="1200" dirty="0" smtClean="0"/>
              <a:t>&lt;/div&gt;</a:t>
            </a:r>
          </a:p>
          <a:p>
            <a:endParaRPr lang="en-US" dirty="0" smtClean="0"/>
          </a:p>
          <a:p>
            <a:r>
              <a:rPr lang="en-US" b="1" dirty="0" smtClean="0">
                <a:solidFill>
                  <a:srgbClr val="0070C0"/>
                </a:solidFill>
              </a:rPr>
              <a:t>Code Explanation :  </a:t>
            </a:r>
          </a:p>
          <a:p>
            <a:r>
              <a:rPr lang="en-US" dirty="0" smtClean="0"/>
              <a:t>[</a:t>
            </a:r>
            <a:r>
              <a:rPr lang="en-US" dirty="0" err="1" smtClean="0"/>
              <a:t>class.has</a:t>
            </a:r>
            <a:r>
              <a:rPr lang="en-US" dirty="0" smtClean="0"/>
              <a:t>-error]="</a:t>
            </a:r>
            <a:r>
              <a:rPr lang="en-US" dirty="0" err="1" smtClean="0"/>
              <a:t>email.invalid</a:t>
            </a:r>
            <a:r>
              <a:rPr lang="en-US" dirty="0" smtClean="0"/>
              <a:t> &amp;&amp; </a:t>
            </a:r>
            <a:r>
              <a:rPr lang="en-US" dirty="0" err="1" smtClean="0"/>
              <a:t>email.touched</a:t>
            </a:r>
            <a:r>
              <a:rPr lang="en-US" dirty="0" smtClean="0"/>
              <a:t>". This is class binding in angular. If the email field is touched and invalid, then the Bootstrap class has-error is added to the div element, else the class is removed.</a:t>
            </a:r>
          </a:p>
          <a:p>
            <a:r>
              <a:rPr lang="en-US" dirty="0" smtClean="0"/>
              <a:t>On the label that displays "Email" text, we applied control-label Bootstrap class. This class turns the label text to red if there is a validation error.</a:t>
            </a:r>
          </a:p>
          <a:p>
            <a:r>
              <a:rPr lang="en-US" dirty="0" smtClean="0"/>
              <a:t>*</a:t>
            </a:r>
            <a:r>
              <a:rPr lang="en-US" dirty="0" err="1" smtClean="0"/>
              <a:t>ngIf</a:t>
            </a:r>
            <a:r>
              <a:rPr lang="en-US" dirty="0" smtClean="0"/>
              <a:t>="</a:t>
            </a:r>
            <a:r>
              <a:rPr lang="en-US" dirty="0" err="1" smtClean="0"/>
              <a:t>email.invalid</a:t>
            </a:r>
            <a:r>
              <a:rPr lang="en-US" dirty="0" smtClean="0"/>
              <a:t> &amp;&amp; </a:t>
            </a:r>
            <a:r>
              <a:rPr lang="en-US" dirty="0" err="1" smtClean="0"/>
              <a:t>email.touched</a:t>
            </a:r>
            <a:r>
              <a:rPr lang="en-US" dirty="0" smtClean="0"/>
              <a:t>". Notice the *</a:t>
            </a:r>
            <a:r>
              <a:rPr lang="en-US" dirty="0" err="1" smtClean="0"/>
              <a:t>ngIf</a:t>
            </a:r>
            <a:r>
              <a:rPr lang="en-US" dirty="0" smtClean="0"/>
              <a:t> structural directive on the span element. If the email field is touched and invalid the span element is added to the DOM, else it is removed. The Bootstrap help-block class on the span element is for styling.</a:t>
            </a:r>
          </a:p>
          <a:p>
            <a:r>
              <a:rPr lang="en-US" dirty="0" smtClean="0"/>
              <a:t>At this point, if you touch the email field and leave it without typing in anything, you will see the validation error message "Email is required"</a:t>
            </a:r>
            <a:endParaRPr lang="en-US" dirty="0"/>
          </a:p>
        </p:txBody>
      </p:sp>
      <p:pic>
        <p:nvPicPr>
          <p:cNvPr id="118787" name="Picture 3" descr="angular 4 email validation example"/>
          <p:cNvPicPr>
            <a:picLocks noChangeAspect="1" noChangeArrowheads="1"/>
          </p:cNvPicPr>
          <p:nvPr/>
        </p:nvPicPr>
        <p:blipFill>
          <a:blip r:embed="rId2" cstate="print"/>
          <a:srcRect/>
          <a:stretch>
            <a:fillRect/>
          </a:stretch>
        </p:blipFill>
        <p:spPr bwMode="auto">
          <a:xfrm>
            <a:off x="5562600" y="1752600"/>
            <a:ext cx="2819400" cy="876300"/>
          </a:xfrm>
          <a:prstGeom prst="rect">
            <a:avLst/>
          </a:prstGeom>
          <a:noFill/>
        </p:spPr>
      </p:pic>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228600" y="152400"/>
            <a:ext cx="3740319" cy="369332"/>
          </a:xfrm>
          <a:prstGeom prst="rect">
            <a:avLst/>
          </a:prstGeom>
        </p:spPr>
        <p:txBody>
          <a:bodyPr wrap="none">
            <a:spAutoFit/>
          </a:bodyPr>
          <a:lstStyle/>
          <a:p>
            <a:r>
              <a:rPr lang="en-US" b="1" dirty="0" smtClean="0">
                <a:solidFill>
                  <a:srgbClr val="0070C0"/>
                </a:solidFill>
              </a:rPr>
              <a:t>Angular regular expression validation</a:t>
            </a:r>
            <a:endParaRPr lang="en-US" b="1" dirty="0">
              <a:solidFill>
                <a:srgbClr val="0070C0"/>
              </a:solidFill>
            </a:endParaRPr>
          </a:p>
        </p:txBody>
      </p:sp>
      <p:sp>
        <p:nvSpPr>
          <p:cNvPr id="6" name="Rectangle 5"/>
          <p:cNvSpPr/>
          <p:nvPr/>
        </p:nvSpPr>
        <p:spPr>
          <a:xfrm>
            <a:off x="381000" y="533400"/>
            <a:ext cx="8305800" cy="6093976"/>
          </a:xfrm>
          <a:prstGeom prst="rect">
            <a:avLst/>
          </a:prstGeom>
        </p:spPr>
        <p:txBody>
          <a:bodyPr wrap="square">
            <a:spAutoFit/>
          </a:bodyPr>
          <a:lstStyle/>
          <a:p>
            <a:pPr algn="just"/>
            <a:r>
              <a:rPr lang="en-US" dirty="0" smtClean="0"/>
              <a:t>With the pattern </a:t>
            </a:r>
            <a:r>
              <a:rPr lang="en-US" dirty="0" err="1" smtClean="0"/>
              <a:t>validator</a:t>
            </a:r>
            <a:r>
              <a:rPr lang="en-US" dirty="0" smtClean="0"/>
              <a:t> we use a regular expression. Regular expressions are extremely useful when you want to validate if a given string conforms to a specified pattern. </a:t>
            </a:r>
          </a:p>
          <a:p>
            <a:pPr algn="just"/>
            <a:r>
              <a:rPr lang="en-US" dirty="0" smtClean="0"/>
              <a:t>For example, you can use regular expressions to check if a given email conforms to a </a:t>
            </a:r>
            <a:r>
              <a:rPr lang="en-US" dirty="0" err="1" smtClean="0"/>
              <a:t>a</a:t>
            </a:r>
            <a:r>
              <a:rPr lang="en-US" dirty="0" smtClean="0"/>
              <a:t> valid email format.</a:t>
            </a:r>
          </a:p>
          <a:p>
            <a:pPr algn="just"/>
            <a:r>
              <a:rPr lang="en-US" dirty="0" smtClean="0"/>
              <a:t>Use the following HTML, to display the validation error message. If the email is invalid, angular attaches pattern key to the errors collection. On the other hand, if the email field is valid, the key pattern will not be in the errors collection. The question mark here is called the safe navigation operator.</a:t>
            </a:r>
          </a:p>
          <a:p>
            <a:endParaRPr lang="en-US" dirty="0" smtClean="0"/>
          </a:p>
          <a:p>
            <a:r>
              <a:rPr lang="en-US" dirty="0" smtClean="0"/>
              <a:t>Example:</a:t>
            </a:r>
          </a:p>
          <a:p>
            <a:r>
              <a:rPr lang="en-US" sz="1600" dirty="0" smtClean="0"/>
              <a:t>&lt;div class="form-group" [</a:t>
            </a:r>
            <a:r>
              <a:rPr lang="en-US" sz="1600" dirty="0" err="1" smtClean="0"/>
              <a:t>class.has</a:t>
            </a:r>
            <a:r>
              <a:rPr lang="en-US" sz="1600" dirty="0" smtClean="0"/>
              <a:t>-error]="</a:t>
            </a:r>
            <a:r>
              <a:rPr lang="en-US" sz="1600" dirty="0" err="1" smtClean="0"/>
              <a:t>email.invalid</a:t>
            </a:r>
            <a:r>
              <a:rPr lang="en-US" sz="1600" dirty="0" smtClean="0"/>
              <a:t> &amp;&amp; </a:t>
            </a:r>
            <a:r>
              <a:rPr lang="en-US" sz="1600" dirty="0" err="1" smtClean="0"/>
              <a:t>email.touched</a:t>
            </a:r>
            <a:r>
              <a:rPr lang="en-US" sz="1600" dirty="0" smtClean="0"/>
              <a:t>"&gt;</a:t>
            </a:r>
          </a:p>
          <a:p>
            <a:r>
              <a:rPr lang="en-US" sz="1600" dirty="0" smtClean="0"/>
              <a:t>  &lt;label for="email" class="control-label"&gt;Email&lt;/label&gt;</a:t>
            </a:r>
          </a:p>
          <a:p>
            <a:r>
              <a:rPr lang="en-US" sz="1600" dirty="0" smtClean="0"/>
              <a:t>  &lt;input required pattern="^[a-zA-Z0-9_.+-]+@[a-zA-Z0-9-]+\.[a-zA-Z0-9-.]+$"</a:t>
            </a:r>
          </a:p>
          <a:p>
            <a:r>
              <a:rPr lang="en-US" sz="1600" dirty="0" smtClean="0"/>
              <a:t>         id="email" type="text" class="form-control" name="email"</a:t>
            </a:r>
          </a:p>
          <a:p>
            <a:r>
              <a:rPr lang="en-US" sz="1600" dirty="0" smtClean="0"/>
              <a:t>         [(</a:t>
            </a:r>
            <a:r>
              <a:rPr lang="en-US" sz="1600" dirty="0" err="1" smtClean="0"/>
              <a:t>ngModel</a:t>
            </a:r>
            <a:r>
              <a:rPr lang="en-US" sz="1600" dirty="0" smtClean="0"/>
              <a:t>)]="</a:t>
            </a:r>
            <a:r>
              <a:rPr lang="en-US" sz="1600" dirty="0" err="1" smtClean="0"/>
              <a:t>employee.email</a:t>
            </a:r>
            <a:r>
              <a:rPr lang="en-US" sz="1600" dirty="0" smtClean="0"/>
              <a:t>" #email="</a:t>
            </a:r>
            <a:r>
              <a:rPr lang="en-US" sz="1600" dirty="0" err="1" smtClean="0"/>
              <a:t>ngModel</a:t>
            </a:r>
            <a:r>
              <a:rPr lang="en-US" sz="1600" dirty="0" smtClean="0"/>
              <a:t>"&gt;</a:t>
            </a:r>
          </a:p>
          <a:p>
            <a:r>
              <a:rPr lang="en-US" sz="1600" dirty="0" smtClean="0"/>
              <a:t>  &lt;span class="help-block" *</a:t>
            </a:r>
            <a:r>
              <a:rPr lang="en-US" sz="1600" dirty="0" err="1" smtClean="0"/>
              <a:t>ngIf</a:t>
            </a:r>
            <a:r>
              <a:rPr lang="en-US" sz="1600" dirty="0" smtClean="0"/>
              <a:t>="</a:t>
            </a:r>
            <a:r>
              <a:rPr lang="en-US" sz="1600" dirty="0" err="1" smtClean="0"/>
              <a:t>email.errors</a:t>
            </a:r>
            <a:r>
              <a:rPr lang="en-US" sz="1600" dirty="0" smtClean="0"/>
              <a:t>?.required &amp;&amp; </a:t>
            </a:r>
            <a:r>
              <a:rPr lang="en-US" sz="1600" dirty="0" err="1" smtClean="0"/>
              <a:t>email.touched</a:t>
            </a:r>
            <a:r>
              <a:rPr lang="en-US" sz="1600" dirty="0" smtClean="0"/>
              <a:t>"&gt;</a:t>
            </a:r>
          </a:p>
          <a:p>
            <a:r>
              <a:rPr lang="en-US" sz="1600" dirty="0" smtClean="0"/>
              <a:t>    Email is required</a:t>
            </a:r>
          </a:p>
          <a:p>
            <a:r>
              <a:rPr lang="en-US" sz="1600" dirty="0" smtClean="0"/>
              <a:t>  &lt;/span&gt;</a:t>
            </a:r>
          </a:p>
          <a:p>
            <a:r>
              <a:rPr lang="en-US" sz="1600" dirty="0" smtClean="0"/>
              <a:t>  &lt;span class="help-block" *</a:t>
            </a:r>
            <a:r>
              <a:rPr lang="en-US" sz="1600" dirty="0" err="1" smtClean="0"/>
              <a:t>ngIf</a:t>
            </a:r>
            <a:r>
              <a:rPr lang="en-US" sz="1600" dirty="0" smtClean="0"/>
              <a:t>="</a:t>
            </a:r>
            <a:r>
              <a:rPr lang="en-US" sz="1600" dirty="0" err="1" smtClean="0"/>
              <a:t>email.errors</a:t>
            </a:r>
            <a:r>
              <a:rPr lang="en-US" sz="1600" dirty="0" smtClean="0"/>
              <a:t>?.pattern &amp;&amp; </a:t>
            </a:r>
            <a:r>
              <a:rPr lang="en-US" sz="1600" dirty="0" err="1" smtClean="0"/>
              <a:t>email.touched</a:t>
            </a:r>
            <a:r>
              <a:rPr lang="en-US" sz="1600" dirty="0" smtClean="0"/>
              <a:t>"&gt;</a:t>
            </a:r>
          </a:p>
          <a:p>
            <a:r>
              <a:rPr lang="en-US" sz="1600" dirty="0" smtClean="0"/>
              <a:t>    Email is Invalid</a:t>
            </a:r>
          </a:p>
          <a:p>
            <a:r>
              <a:rPr lang="en-US" sz="1600" dirty="0" smtClean="0"/>
              <a:t>  &lt;/span&gt;</a:t>
            </a:r>
          </a:p>
          <a:p>
            <a:r>
              <a:rPr lang="en-US" sz="1600" dirty="0" smtClean="0"/>
              <a:t>&lt;/div&gt;</a:t>
            </a:r>
            <a:endParaRPr lang="en-US" sz="1600" dirty="0"/>
          </a:p>
        </p:txBody>
      </p:sp>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2514600" y="1981200"/>
            <a:ext cx="4572000" cy="2031325"/>
          </a:xfrm>
          <a:prstGeom prst="rect">
            <a:avLst/>
          </a:prstGeom>
        </p:spPr>
        <p:txBody>
          <a:bodyPr>
            <a:spAutoFit/>
          </a:bodyPr>
          <a:lstStyle/>
          <a:p>
            <a:r>
              <a:rPr lang="en-US" dirty="0" smtClean="0"/>
              <a:t>Angular 7  Forms Example</a:t>
            </a:r>
          </a:p>
          <a:p>
            <a:r>
              <a:rPr lang="en-US" dirty="0" smtClean="0"/>
              <a:t>#1: Install Angular  using Angular CLI</a:t>
            </a:r>
          </a:p>
          <a:p>
            <a:r>
              <a:rPr lang="en-US" dirty="0" smtClean="0"/>
              <a:t>#2: Install Bootstrap 4 in Angular 7</a:t>
            </a:r>
          </a:p>
          <a:p>
            <a:r>
              <a:rPr lang="en-US" dirty="0" smtClean="0"/>
              <a:t>#3: Registering the Reactive Forms Module</a:t>
            </a:r>
          </a:p>
          <a:p>
            <a:r>
              <a:rPr lang="en-US" dirty="0" smtClean="0"/>
              <a:t>#4: Add </a:t>
            </a:r>
            <a:r>
              <a:rPr lang="en-US" dirty="0" err="1" smtClean="0"/>
              <a:t>FormControl</a:t>
            </a:r>
            <a:r>
              <a:rPr lang="en-US" dirty="0" smtClean="0"/>
              <a:t> class</a:t>
            </a:r>
          </a:p>
          <a:p>
            <a:r>
              <a:rPr lang="en-US" dirty="0" smtClean="0"/>
              <a:t>#5: Registering the control into the template</a:t>
            </a:r>
          </a:p>
          <a:p>
            <a:r>
              <a:rPr lang="en-US" dirty="0" smtClean="0"/>
              <a:t>#6: Updating the form control value</a:t>
            </a:r>
            <a:endParaRPr lang="en-US" dirty="0"/>
          </a:p>
        </p:txBody>
      </p:sp>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228600"/>
            <a:ext cx="8305800" cy="6586418"/>
          </a:xfrm>
          <a:prstGeom prst="rect">
            <a:avLst/>
          </a:prstGeom>
        </p:spPr>
        <p:txBody>
          <a:bodyPr wrap="square">
            <a:spAutoFit/>
          </a:bodyPr>
          <a:lstStyle/>
          <a:p>
            <a:r>
              <a:rPr lang="en-US" dirty="0" smtClean="0"/>
              <a:t>#1Install Angular 7 using Angular CLI</a:t>
            </a:r>
          </a:p>
          <a:p>
            <a:r>
              <a:rPr lang="en-US" dirty="0" err="1" smtClean="0"/>
              <a:t>ng</a:t>
            </a:r>
            <a:r>
              <a:rPr lang="en-US" dirty="0" smtClean="0"/>
              <a:t> new ng7forms</a:t>
            </a:r>
          </a:p>
          <a:p>
            <a:r>
              <a:rPr lang="en-US" dirty="0" err="1" smtClean="0"/>
              <a:t>cd</a:t>
            </a:r>
            <a:r>
              <a:rPr lang="en-US" dirty="0" smtClean="0"/>
              <a:t> ng7forms</a:t>
            </a:r>
          </a:p>
          <a:p>
            <a:r>
              <a:rPr lang="en-US" dirty="0" err="1" smtClean="0"/>
              <a:t>ng</a:t>
            </a:r>
            <a:r>
              <a:rPr lang="en-US" dirty="0" smtClean="0"/>
              <a:t> serve</a:t>
            </a:r>
          </a:p>
          <a:p>
            <a:endParaRPr lang="en-US" dirty="0" smtClean="0"/>
          </a:p>
          <a:p>
            <a:r>
              <a:rPr lang="en-US" dirty="0" smtClean="0"/>
              <a:t>#2Install Bootstrap 4 in Angular</a:t>
            </a:r>
          </a:p>
          <a:p>
            <a:r>
              <a:rPr lang="en-US" dirty="0" err="1" smtClean="0"/>
              <a:t>npm</a:t>
            </a:r>
            <a:r>
              <a:rPr lang="en-US" dirty="0" smtClean="0"/>
              <a:t> install bootstrap –save   &amp;</a:t>
            </a:r>
          </a:p>
          <a:p>
            <a:r>
              <a:rPr lang="en-US" dirty="0" smtClean="0"/>
              <a:t>Now, include the bootstrap 4 inside the </a:t>
            </a:r>
            <a:r>
              <a:rPr lang="en-US" dirty="0" err="1" smtClean="0"/>
              <a:t>angular.json</a:t>
            </a:r>
            <a:r>
              <a:rPr lang="en-US" dirty="0" smtClean="0"/>
              <a:t> file inside styles array.</a:t>
            </a:r>
          </a:p>
          <a:p>
            <a:r>
              <a:rPr lang="en-US" dirty="0" smtClean="0"/>
              <a:t>"styles": [</a:t>
            </a:r>
          </a:p>
          <a:p>
            <a:r>
              <a:rPr lang="en-US" dirty="0" smtClean="0"/>
              <a:t>    "./</a:t>
            </a:r>
            <a:r>
              <a:rPr lang="en-US" dirty="0" err="1" smtClean="0"/>
              <a:t>node_modules</a:t>
            </a:r>
            <a:r>
              <a:rPr lang="en-US" dirty="0" smtClean="0"/>
              <a:t>/bootstrap/dist/</a:t>
            </a:r>
            <a:r>
              <a:rPr lang="en-US" dirty="0" err="1" smtClean="0"/>
              <a:t>css</a:t>
            </a:r>
            <a:r>
              <a:rPr lang="en-US" dirty="0" smtClean="0"/>
              <a:t>/</a:t>
            </a:r>
            <a:r>
              <a:rPr lang="en-US" dirty="0" err="1" smtClean="0"/>
              <a:t>bootstrap.min.css</a:t>
            </a:r>
            <a:r>
              <a:rPr lang="en-US" dirty="0" smtClean="0"/>
              <a:t>",</a:t>
            </a:r>
          </a:p>
          <a:p>
            <a:r>
              <a:rPr lang="en-US" dirty="0" smtClean="0"/>
              <a:t>    "</a:t>
            </a:r>
            <a:r>
              <a:rPr lang="en-US" dirty="0" err="1" smtClean="0"/>
              <a:t>src</a:t>
            </a:r>
            <a:r>
              <a:rPr lang="en-US" dirty="0" smtClean="0"/>
              <a:t>/styles.css"</a:t>
            </a:r>
          </a:p>
          <a:p>
            <a:r>
              <a:rPr lang="en-US" dirty="0" smtClean="0"/>
              <a:t>],</a:t>
            </a:r>
          </a:p>
          <a:p>
            <a:endParaRPr lang="en-US" dirty="0" smtClean="0"/>
          </a:p>
          <a:p>
            <a:r>
              <a:rPr lang="en-US" dirty="0" smtClean="0"/>
              <a:t>#3: Registering the Reactive Forms Module</a:t>
            </a:r>
          </a:p>
          <a:p>
            <a:r>
              <a:rPr lang="en-US" dirty="0" smtClean="0"/>
              <a:t>We can use the reactive forms by importing </a:t>
            </a:r>
            <a:r>
              <a:rPr lang="en-US" dirty="0" err="1" smtClean="0"/>
              <a:t>ReactiveFormsModule</a:t>
            </a:r>
            <a:r>
              <a:rPr lang="en-US" dirty="0" smtClean="0"/>
              <a:t> from the @angular/forms package and add it to your </a:t>
            </a:r>
            <a:r>
              <a:rPr lang="en-US" dirty="0" err="1" smtClean="0"/>
              <a:t>app.module.ts</a:t>
            </a:r>
            <a:r>
              <a:rPr lang="en-US" dirty="0" smtClean="0"/>
              <a:t> file’s imports array. So add the module inside the </a:t>
            </a:r>
            <a:r>
              <a:rPr lang="en-US" dirty="0" err="1" smtClean="0"/>
              <a:t>app.module.ts</a:t>
            </a:r>
            <a:r>
              <a:rPr lang="en-US" dirty="0" smtClean="0"/>
              <a:t> file.</a:t>
            </a:r>
          </a:p>
          <a:p>
            <a:r>
              <a:rPr lang="en-US" dirty="0" smtClean="0"/>
              <a:t>// </a:t>
            </a:r>
            <a:r>
              <a:rPr lang="en-US" dirty="0" err="1" smtClean="0"/>
              <a:t>app.module.ts</a:t>
            </a:r>
            <a:endParaRPr lang="en-US" dirty="0" smtClean="0"/>
          </a:p>
          <a:p>
            <a:r>
              <a:rPr lang="en-US" sz="1400" dirty="0" smtClean="0"/>
              <a:t>import { </a:t>
            </a:r>
            <a:r>
              <a:rPr lang="en-US" sz="1400" dirty="0" err="1" smtClean="0"/>
              <a:t>ReactiveFormsModule</a:t>
            </a:r>
            <a:r>
              <a:rPr lang="en-US" sz="1400" dirty="0" smtClean="0"/>
              <a:t> } from '@angular/forms';</a:t>
            </a:r>
          </a:p>
          <a:p>
            <a:r>
              <a:rPr lang="en-US" sz="1400" dirty="0" smtClean="0"/>
              <a:t>@</a:t>
            </a:r>
            <a:r>
              <a:rPr lang="en-US" sz="1400" dirty="0" err="1" smtClean="0"/>
              <a:t>NgModule</a:t>
            </a:r>
            <a:r>
              <a:rPr lang="en-US" sz="1400" dirty="0" smtClean="0"/>
              <a:t>({</a:t>
            </a:r>
          </a:p>
          <a:p>
            <a:r>
              <a:rPr lang="en-US" sz="1400" dirty="0" smtClean="0"/>
              <a:t>  imports: [</a:t>
            </a:r>
          </a:p>
          <a:p>
            <a:r>
              <a:rPr lang="en-US" sz="1400" dirty="0" smtClean="0"/>
              <a:t>    // other imports ...</a:t>
            </a:r>
          </a:p>
          <a:p>
            <a:r>
              <a:rPr lang="en-US" sz="1400" dirty="0" smtClean="0"/>
              <a:t>    </a:t>
            </a:r>
            <a:r>
              <a:rPr lang="en-US" sz="1400" dirty="0" err="1" smtClean="0"/>
              <a:t>ReactiveFormsModule</a:t>
            </a:r>
            <a:endParaRPr lang="en-US" sz="1400" dirty="0" smtClean="0"/>
          </a:p>
          <a:p>
            <a:r>
              <a:rPr lang="en-US" sz="1400" dirty="0" smtClean="0"/>
              <a:t>  ],</a:t>
            </a:r>
          </a:p>
          <a:p>
            <a:r>
              <a:rPr lang="en-US" sz="1400" dirty="0" smtClean="0"/>
              <a:t>})</a:t>
            </a:r>
            <a:endParaRPr lang="en-US" sz="1400" dirty="0"/>
          </a:p>
        </p:txBody>
      </p:sp>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304800"/>
            <a:ext cx="8382000" cy="6463308"/>
          </a:xfrm>
          <a:prstGeom prst="rect">
            <a:avLst/>
          </a:prstGeom>
        </p:spPr>
        <p:txBody>
          <a:bodyPr wrap="square">
            <a:spAutoFit/>
          </a:bodyPr>
          <a:lstStyle/>
          <a:p>
            <a:r>
              <a:rPr lang="en-US" dirty="0" smtClean="0"/>
              <a:t>#4: Add </a:t>
            </a:r>
            <a:r>
              <a:rPr lang="en-US" dirty="0" err="1" smtClean="0"/>
              <a:t>FormControl</a:t>
            </a:r>
            <a:r>
              <a:rPr lang="en-US" dirty="0" smtClean="0"/>
              <a:t> class</a:t>
            </a:r>
          </a:p>
          <a:p>
            <a:r>
              <a:rPr lang="en-US" dirty="0" smtClean="0"/>
              <a:t>The </a:t>
            </a:r>
            <a:r>
              <a:rPr lang="en-US" dirty="0" err="1" smtClean="0"/>
              <a:t>FormControl</a:t>
            </a:r>
            <a:r>
              <a:rPr lang="en-US" dirty="0" smtClean="0"/>
              <a:t> class is the fundamental building block when using the reactive forms. If we want to register the single form control, we need to import the </a:t>
            </a:r>
            <a:r>
              <a:rPr lang="en-US" dirty="0" err="1" smtClean="0"/>
              <a:t>FormControl</a:t>
            </a:r>
            <a:r>
              <a:rPr lang="en-US" dirty="0" smtClean="0"/>
              <a:t> class into our component and create the new instance of a form control to save as the class property.</a:t>
            </a:r>
          </a:p>
          <a:p>
            <a:r>
              <a:rPr lang="en-US" dirty="0" smtClean="0"/>
              <a:t>Now, modify the </a:t>
            </a:r>
            <a:r>
              <a:rPr lang="en-US" dirty="0" err="1" smtClean="0"/>
              <a:t>app.component.ts</a:t>
            </a:r>
            <a:r>
              <a:rPr lang="en-US" dirty="0" smtClean="0"/>
              <a:t> file.</a:t>
            </a:r>
          </a:p>
          <a:p>
            <a:endParaRPr lang="en-US" dirty="0" smtClean="0"/>
          </a:p>
          <a:p>
            <a:r>
              <a:rPr lang="en-US" dirty="0" smtClean="0"/>
              <a:t>// </a:t>
            </a:r>
            <a:r>
              <a:rPr lang="en-US" dirty="0" err="1" smtClean="0"/>
              <a:t>app.component.ts</a:t>
            </a:r>
            <a:endParaRPr lang="en-US" dirty="0" smtClean="0"/>
          </a:p>
          <a:p>
            <a:r>
              <a:rPr lang="en-US" dirty="0" smtClean="0"/>
              <a:t>import { Component } from '@angular/core';</a:t>
            </a:r>
          </a:p>
          <a:p>
            <a:r>
              <a:rPr lang="en-US" dirty="0" smtClean="0"/>
              <a:t>import { </a:t>
            </a:r>
            <a:r>
              <a:rPr lang="en-US" dirty="0" err="1" smtClean="0"/>
              <a:t>FormControl</a:t>
            </a:r>
            <a:r>
              <a:rPr lang="en-US" dirty="0" smtClean="0"/>
              <a:t> } from '@angular/forms';</a:t>
            </a:r>
          </a:p>
          <a:p>
            <a:endParaRPr lang="en-US" dirty="0" smtClean="0"/>
          </a:p>
          <a:p>
            <a:r>
              <a:rPr lang="en-US" dirty="0" smtClean="0"/>
              <a:t>@Component({</a:t>
            </a:r>
          </a:p>
          <a:p>
            <a:r>
              <a:rPr lang="en-US" dirty="0" smtClean="0"/>
              <a:t>  selector: 'app-root',</a:t>
            </a:r>
          </a:p>
          <a:p>
            <a:r>
              <a:rPr lang="en-US" dirty="0" smtClean="0"/>
              <a:t>  </a:t>
            </a:r>
            <a:r>
              <a:rPr lang="en-US" dirty="0" err="1" smtClean="0"/>
              <a:t>templateUrl</a:t>
            </a:r>
            <a:r>
              <a:rPr lang="en-US" dirty="0" smtClean="0"/>
              <a:t>: './</a:t>
            </a:r>
            <a:r>
              <a:rPr lang="en-US" dirty="0" err="1" smtClean="0"/>
              <a:t>app.component.html</a:t>
            </a:r>
            <a:r>
              <a:rPr lang="en-US" dirty="0" smtClean="0"/>
              <a:t>',</a:t>
            </a:r>
          </a:p>
          <a:p>
            <a:r>
              <a:rPr lang="en-US" dirty="0" smtClean="0"/>
              <a:t>  </a:t>
            </a:r>
            <a:r>
              <a:rPr lang="en-US" dirty="0" err="1" smtClean="0"/>
              <a:t>styleUrls</a:t>
            </a:r>
            <a:r>
              <a:rPr lang="en-US" dirty="0" smtClean="0"/>
              <a:t>: ['./</a:t>
            </a:r>
            <a:r>
              <a:rPr lang="en-US" dirty="0" err="1" smtClean="0"/>
              <a:t>app.component.css</a:t>
            </a:r>
            <a:r>
              <a:rPr lang="en-US" dirty="0" smtClean="0"/>
              <a:t>']</a:t>
            </a:r>
          </a:p>
          <a:p>
            <a:r>
              <a:rPr lang="en-US" dirty="0" smtClean="0"/>
              <a:t>})</a:t>
            </a:r>
          </a:p>
          <a:p>
            <a:r>
              <a:rPr lang="en-US" dirty="0" smtClean="0"/>
              <a:t>export class </a:t>
            </a:r>
            <a:r>
              <a:rPr lang="en-US" dirty="0" err="1" smtClean="0"/>
              <a:t>AppComponent</a:t>
            </a:r>
            <a:r>
              <a:rPr lang="en-US" dirty="0" smtClean="0"/>
              <a:t> {</a:t>
            </a:r>
          </a:p>
          <a:p>
            <a:r>
              <a:rPr lang="en-US" dirty="0" smtClean="0"/>
              <a:t> email = new </a:t>
            </a:r>
            <a:r>
              <a:rPr lang="en-US" dirty="0" err="1" smtClean="0"/>
              <a:t>FormControl</a:t>
            </a:r>
            <a:r>
              <a:rPr lang="en-US" dirty="0" smtClean="0"/>
              <a:t>('');</a:t>
            </a:r>
          </a:p>
          <a:p>
            <a:r>
              <a:rPr lang="en-US" dirty="0" smtClean="0"/>
              <a:t>}</a:t>
            </a:r>
          </a:p>
          <a:p>
            <a:endParaRPr lang="en-US" dirty="0" smtClean="0"/>
          </a:p>
          <a:p>
            <a:r>
              <a:rPr lang="en-US" dirty="0" smtClean="0"/>
              <a:t>Use the constructor  </a:t>
            </a:r>
            <a:r>
              <a:rPr lang="en-US" dirty="0" err="1" smtClean="0"/>
              <a:t>FormControl</a:t>
            </a:r>
            <a:r>
              <a:rPr lang="en-US" dirty="0" smtClean="0"/>
              <a:t> to set its initial value, which in this case is the email, and it is an empty string. </a:t>
            </a:r>
          </a:p>
          <a:p>
            <a:endParaRPr lang="en-US"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381000" y="304800"/>
            <a:ext cx="2758704" cy="400110"/>
          </a:xfrm>
          <a:prstGeom prst="rect">
            <a:avLst/>
          </a:prstGeom>
          <a:noFill/>
        </p:spPr>
        <p:txBody>
          <a:bodyPr wrap="none" rtlCol="0">
            <a:spAutoFit/>
          </a:bodyPr>
          <a:lstStyle/>
          <a:p>
            <a:r>
              <a:rPr lang="en-US" sz="2000" b="1" dirty="0" smtClean="0">
                <a:solidFill>
                  <a:schemeClr val="accent1">
                    <a:lumMod val="75000"/>
                  </a:schemeClr>
                </a:solidFill>
              </a:rPr>
              <a:t>Single Page Applications</a:t>
            </a:r>
            <a:endParaRPr lang="en-US" sz="2000" b="1" dirty="0">
              <a:solidFill>
                <a:schemeClr val="accent1">
                  <a:lumMod val="75000"/>
                </a:schemeClr>
              </a:solidFill>
            </a:endParaRPr>
          </a:p>
        </p:txBody>
      </p:sp>
      <p:pic>
        <p:nvPicPr>
          <p:cNvPr id="4098" name="Picture 2"/>
          <p:cNvPicPr>
            <a:picLocks noChangeAspect="1" noChangeArrowheads="1"/>
          </p:cNvPicPr>
          <p:nvPr/>
        </p:nvPicPr>
        <p:blipFill>
          <a:blip r:embed="rId2" cstate="print"/>
          <a:srcRect/>
          <a:stretch>
            <a:fillRect/>
          </a:stretch>
        </p:blipFill>
        <p:spPr bwMode="auto">
          <a:xfrm>
            <a:off x="4033838" y="3243263"/>
            <a:ext cx="1076325" cy="371475"/>
          </a:xfrm>
          <a:prstGeom prst="rect">
            <a:avLst/>
          </a:prstGeom>
          <a:noFill/>
          <a:ln w="9525">
            <a:noFill/>
            <a:miter lim="800000"/>
            <a:headEnd/>
            <a:tailEnd/>
          </a:ln>
        </p:spPr>
      </p:pic>
      <p:pic>
        <p:nvPicPr>
          <p:cNvPr id="4099" name="Picture 3" descr="C:\Users\Laxmi\Desktop\3.png"/>
          <p:cNvPicPr>
            <a:picLocks noChangeAspect="1" noChangeArrowheads="1"/>
          </p:cNvPicPr>
          <p:nvPr/>
        </p:nvPicPr>
        <p:blipFill>
          <a:blip r:embed="rId3" cstate="print"/>
          <a:srcRect/>
          <a:stretch>
            <a:fillRect/>
          </a:stretch>
        </p:blipFill>
        <p:spPr bwMode="auto">
          <a:xfrm>
            <a:off x="609600" y="1219200"/>
            <a:ext cx="8059275" cy="3867690"/>
          </a:xfrm>
          <a:prstGeom prst="rect">
            <a:avLst/>
          </a:prstGeom>
          <a:noFill/>
        </p:spPr>
      </p:pic>
    </p:spTree>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228600"/>
            <a:ext cx="8610600" cy="5355312"/>
          </a:xfrm>
          <a:prstGeom prst="rect">
            <a:avLst/>
          </a:prstGeom>
        </p:spPr>
        <p:txBody>
          <a:bodyPr wrap="square">
            <a:spAutoFit/>
          </a:bodyPr>
          <a:lstStyle/>
          <a:p>
            <a:r>
              <a:rPr lang="en-US" dirty="0" smtClean="0"/>
              <a:t>#5: Registering the control into the template</a:t>
            </a:r>
          </a:p>
          <a:p>
            <a:r>
              <a:rPr lang="en-US" dirty="0" smtClean="0"/>
              <a:t>After you create a control in the component class, you must associate it with the form control element in a template. Update that template with a form control using the </a:t>
            </a:r>
            <a:r>
              <a:rPr lang="en-US" dirty="0" err="1" smtClean="0"/>
              <a:t>formControl</a:t>
            </a:r>
            <a:r>
              <a:rPr lang="en-US" dirty="0" smtClean="0"/>
              <a:t> binding provided by a </a:t>
            </a:r>
            <a:r>
              <a:rPr lang="en-US" dirty="0" err="1" smtClean="0"/>
              <a:t>FormControlDirective</a:t>
            </a:r>
            <a:r>
              <a:rPr lang="en-US" dirty="0" smtClean="0"/>
              <a:t> included in the </a:t>
            </a:r>
            <a:r>
              <a:rPr lang="en-US" dirty="0" err="1" smtClean="0"/>
              <a:t>ReactiveFormsModule</a:t>
            </a:r>
            <a:r>
              <a:rPr lang="en-US" dirty="0" smtClean="0"/>
              <a:t>.</a:t>
            </a:r>
          </a:p>
          <a:p>
            <a:endParaRPr lang="en-US" dirty="0" smtClean="0"/>
          </a:p>
          <a:p>
            <a:r>
              <a:rPr lang="en-US" dirty="0" smtClean="0"/>
              <a:t>&lt;div class="container"&gt;</a:t>
            </a:r>
          </a:p>
          <a:p>
            <a:r>
              <a:rPr lang="en-US" dirty="0" smtClean="0"/>
              <a:t>  &lt;label&gt;</a:t>
            </a:r>
          </a:p>
          <a:p>
            <a:r>
              <a:rPr lang="en-US" dirty="0" smtClean="0"/>
              <a:t>    Email:</a:t>
            </a:r>
          </a:p>
          <a:p>
            <a:r>
              <a:rPr lang="en-US" dirty="0" smtClean="0"/>
              <a:t>    &lt;input type="text" [</a:t>
            </a:r>
            <a:r>
              <a:rPr lang="en-US" dirty="0" err="1" smtClean="0"/>
              <a:t>formControl</a:t>
            </a:r>
            <a:r>
              <a:rPr lang="en-US" dirty="0" smtClean="0"/>
              <a:t>]="email"&gt;</a:t>
            </a:r>
          </a:p>
          <a:p>
            <a:r>
              <a:rPr lang="en-US" dirty="0" smtClean="0"/>
              <a:t>  &lt;/label&gt;</a:t>
            </a:r>
          </a:p>
          <a:p>
            <a:r>
              <a:rPr lang="en-US" dirty="0" smtClean="0"/>
              <a:t>&lt;/div&gt;</a:t>
            </a:r>
          </a:p>
          <a:p>
            <a:endParaRPr lang="en-US" dirty="0" smtClean="0"/>
          </a:p>
          <a:p>
            <a:endParaRPr lang="en-US" dirty="0" smtClean="0"/>
          </a:p>
          <a:p>
            <a:r>
              <a:rPr lang="en-US" dirty="0" smtClean="0"/>
              <a:t>#6: Updating the form control value</a:t>
            </a:r>
          </a:p>
          <a:p>
            <a:r>
              <a:rPr lang="en-US" dirty="0" smtClean="0"/>
              <a:t>Reactive Forms have the methods to change the control’s value programmatically, which gives us the ability to update the value without any user interaction. The form control instance provides the </a:t>
            </a:r>
            <a:r>
              <a:rPr lang="en-US" dirty="0" err="1" smtClean="0"/>
              <a:t>setValue</a:t>
            </a:r>
            <a:r>
              <a:rPr lang="en-US" dirty="0" smtClean="0"/>
              <a:t>() method that updates a value of the form control and validates the structure of a value provided against the control’s structure.</a:t>
            </a:r>
          </a:p>
        </p:txBody>
      </p:sp>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685800" y="304800"/>
            <a:ext cx="8153400" cy="5632311"/>
          </a:xfrm>
          <a:prstGeom prst="rect">
            <a:avLst/>
          </a:prstGeom>
        </p:spPr>
        <p:txBody>
          <a:bodyPr wrap="square">
            <a:spAutoFit/>
          </a:bodyPr>
          <a:lstStyle/>
          <a:p>
            <a:r>
              <a:rPr lang="en-US" dirty="0" smtClean="0"/>
              <a:t>Write the following code inside the </a:t>
            </a:r>
            <a:r>
              <a:rPr lang="en-US" dirty="0" err="1" smtClean="0"/>
              <a:t>app.component.ts</a:t>
            </a:r>
            <a:r>
              <a:rPr lang="en-US" dirty="0" smtClean="0"/>
              <a:t> file.</a:t>
            </a:r>
          </a:p>
          <a:p>
            <a:endParaRPr lang="en-US" dirty="0" smtClean="0"/>
          </a:p>
          <a:p>
            <a:r>
              <a:rPr lang="en-US" dirty="0" smtClean="0"/>
              <a:t>// </a:t>
            </a:r>
            <a:r>
              <a:rPr lang="en-US" dirty="0" err="1" smtClean="0"/>
              <a:t>app.component.ts</a:t>
            </a:r>
            <a:endParaRPr lang="en-US" dirty="0" smtClean="0"/>
          </a:p>
          <a:p>
            <a:endParaRPr lang="en-US" dirty="0" smtClean="0"/>
          </a:p>
          <a:p>
            <a:r>
              <a:rPr lang="en-US" dirty="0" smtClean="0"/>
              <a:t>import { Component } from '@angular/core';</a:t>
            </a:r>
          </a:p>
          <a:p>
            <a:r>
              <a:rPr lang="en-US" dirty="0" smtClean="0"/>
              <a:t>import { </a:t>
            </a:r>
            <a:r>
              <a:rPr lang="en-US" dirty="0" err="1" smtClean="0"/>
              <a:t>FormControl</a:t>
            </a:r>
            <a:r>
              <a:rPr lang="en-US" dirty="0" smtClean="0"/>
              <a:t> } from '@angular/forms';</a:t>
            </a:r>
          </a:p>
          <a:p>
            <a:endParaRPr lang="en-US" dirty="0" smtClean="0"/>
          </a:p>
          <a:p>
            <a:r>
              <a:rPr lang="en-US" dirty="0" smtClean="0"/>
              <a:t>@Component({</a:t>
            </a:r>
          </a:p>
          <a:p>
            <a:r>
              <a:rPr lang="en-US" dirty="0" smtClean="0"/>
              <a:t>  selector: 'app-root',</a:t>
            </a:r>
          </a:p>
          <a:p>
            <a:r>
              <a:rPr lang="en-US" dirty="0" smtClean="0"/>
              <a:t>  </a:t>
            </a:r>
            <a:r>
              <a:rPr lang="en-US" dirty="0" err="1" smtClean="0"/>
              <a:t>templateUrl</a:t>
            </a:r>
            <a:r>
              <a:rPr lang="en-US" dirty="0" smtClean="0"/>
              <a:t>: './</a:t>
            </a:r>
            <a:r>
              <a:rPr lang="en-US" dirty="0" err="1" smtClean="0"/>
              <a:t>app.component.html</a:t>
            </a:r>
            <a:r>
              <a:rPr lang="en-US" dirty="0" smtClean="0"/>
              <a:t>',</a:t>
            </a:r>
          </a:p>
          <a:p>
            <a:r>
              <a:rPr lang="en-US" dirty="0" smtClean="0"/>
              <a:t>  </a:t>
            </a:r>
            <a:r>
              <a:rPr lang="en-US" dirty="0" err="1" smtClean="0"/>
              <a:t>styleUrls</a:t>
            </a:r>
            <a:r>
              <a:rPr lang="en-US" dirty="0" smtClean="0"/>
              <a:t>: ['./</a:t>
            </a:r>
            <a:r>
              <a:rPr lang="en-US" dirty="0" err="1" smtClean="0"/>
              <a:t>app.component.css</a:t>
            </a:r>
            <a:r>
              <a:rPr lang="en-US" dirty="0" smtClean="0"/>
              <a:t>']</a:t>
            </a:r>
          </a:p>
          <a:p>
            <a:r>
              <a:rPr lang="en-US" dirty="0" smtClean="0"/>
              <a:t>})</a:t>
            </a:r>
          </a:p>
          <a:p>
            <a:r>
              <a:rPr lang="en-US" dirty="0" smtClean="0"/>
              <a:t>export class </a:t>
            </a:r>
            <a:r>
              <a:rPr lang="en-US" dirty="0" err="1" smtClean="0"/>
              <a:t>AppComponent</a:t>
            </a:r>
            <a:r>
              <a:rPr lang="en-US" dirty="0" smtClean="0"/>
              <a:t> {</a:t>
            </a:r>
          </a:p>
          <a:p>
            <a:r>
              <a:rPr lang="en-US" dirty="0" smtClean="0"/>
              <a:t>  email = new </a:t>
            </a:r>
            <a:r>
              <a:rPr lang="en-US" dirty="0" err="1" smtClean="0"/>
              <a:t>FormControl</a:t>
            </a:r>
            <a:r>
              <a:rPr lang="en-US" dirty="0" smtClean="0"/>
              <a:t>('');</a:t>
            </a:r>
          </a:p>
          <a:p>
            <a:endParaRPr lang="en-US" dirty="0" smtClean="0"/>
          </a:p>
          <a:p>
            <a:r>
              <a:rPr lang="en-US" dirty="0" smtClean="0"/>
              <a:t>  </a:t>
            </a:r>
            <a:r>
              <a:rPr lang="en-US" dirty="0" err="1" smtClean="0"/>
              <a:t>updateEmail</a:t>
            </a:r>
            <a:r>
              <a:rPr lang="en-US" dirty="0" smtClean="0"/>
              <a:t>() {</a:t>
            </a:r>
          </a:p>
          <a:p>
            <a:r>
              <a:rPr lang="en-US" dirty="0" smtClean="0"/>
              <a:t>    </a:t>
            </a:r>
            <a:r>
              <a:rPr lang="en-US" dirty="0" err="1" smtClean="0"/>
              <a:t>this.email.setValue</a:t>
            </a:r>
            <a:r>
              <a:rPr lang="en-US" dirty="0" smtClean="0"/>
              <a:t>('ankit@appdividend.com');</a:t>
            </a:r>
          </a:p>
          <a:p>
            <a:r>
              <a:rPr lang="en-US" dirty="0" smtClean="0"/>
              <a:t>  }</a:t>
            </a:r>
          </a:p>
          <a:p>
            <a:r>
              <a:rPr lang="en-US" dirty="0" smtClean="0"/>
              <a:t>}</a:t>
            </a:r>
          </a:p>
          <a:p>
            <a:endParaRPr lang="en-US" dirty="0"/>
          </a:p>
        </p:txBody>
      </p:sp>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533400" y="335846"/>
            <a:ext cx="8305800" cy="5632311"/>
          </a:xfrm>
          <a:prstGeom prst="rect">
            <a:avLst/>
          </a:prstGeom>
        </p:spPr>
        <p:txBody>
          <a:bodyPr wrap="square">
            <a:spAutoFit/>
          </a:bodyPr>
          <a:lstStyle/>
          <a:p>
            <a:r>
              <a:rPr lang="en-US" dirty="0" smtClean="0"/>
              <a:t>Also, update the view </a:t>
            </a:r>
            <a:r>
              <a:rPr lang="en-US" dirty="0" err="1" smtClean="0"/>
              <a:t>app.component.html</a:t>
            </a:r>
            <a:r>
              <a:rPr lang="en-US" dirty="0" smtClean="0"/>
              <a:t> file.</a:t>
            </a:r>
          </a:p>
          <a:p>
            <a:endParaRPr lang="en-US" dirty="0" smtClean="0"/>
          </a:p>
          <a:p>
            <a:r>
              <a:rPr lang="en-US" dirty="0" smtClean="0"/>
              <a:t>&lt;div class="container"&gt;</a:t>
            </a:r>
          </a:p>
          <a:p>
            <a:r>
              <a:rPr lang="en-US" dirty="0" smtClean="0"/>
              <a:t>  &lt;div class="form-group"&gt;</a:t>
            </a:r>
          </a:p>
          <a:p>
            <a:r>
              <a:rPr lang="en-US" dirty="0" smtClean="0"/>
              <a:t>    &lt;label&gt;</a:t>
            </a:r>
          </a:p>
          <a:p>
            <a:r>
              <a:rPr lang="en-US" dirty="0" smtClean="0"/>
              <a:t>      Email:</a:t>
            </a:r>
          </a:p>
          <a:p>
            <a:r>
              <a:rPr lang="en-US" dirty="0" smtClean="0"/>
              <a:t>    &lt;/label&gt;</a:t>
            </a:r>
          </a:p>
          <a:p>
            <a:r>
              <a:rPr lang="en-US" dirty="0" smtClean="0"/>
              <a:t>    &lt;input type="text" [</a:t>
            </a:r>
            <a:r>
              <a:rPr lang="en-US" dirty="0" err="1" smtClean="0"/>
              <a:t>formControl</a:t>
            </a:r>
            <a:r>
              <a:rPr lang="en-US" dirty="0" smtClean="0"/>
              <a:t>]="email" /&gt;</a:t>
            </a:r>
          </a:p>
          <a:p>
            <a:r>
              <a:rPr lang="en-US" dirty="0" smtClean="0"/>
              <a:t>  &lt;/div&gt;</a:t>
            </a:r>
          </a:p>
          <a:p>
            <a:r>
              <a:rPr lang="en-US" dirty="0" smtClean="0"/>
              <a:t>  &lt;div class="form-group"&gt;</a:t>
            </a:r>
          </a:p>
          <a:p>
            <a:r>
              <a:rPr lang="en-US" dirty="0" smtClean="0"/>
              <a:t>    &lt;button (click)="</a:t>
            </a:r>
            <a:r>
              <a:rPr lang="en-US" dirty="0" err="1" smtClean="0"/>
              <a:t>updateEmail</a:t>
            </a:r>
            <a:r>
              <a:rPr lang="en-US" dirty="0" smtClean="0"/>
              <a:t>()" class="</a:t>
            </a:r>
            <a:r>
              <a:rPr lang="en-US" dirty="0" err="1" smtClean="0"/>
              <a:t>btn</a:t>
            </a:r>
            <a:r>
              <a:rPr lang="en-US" dirty="0" smtClean="0"/>
              <a:t> </a:t>
            </a:r>
            <a:r>
              <a:rPr lang="en-US" dirty="0" err="1" smtClean="0"/>
              <a:t>btn</a:t>
            </a:r>
            <a:r>
              <a:rPr lang="en-US" dirty="0" smtClean="0"/>
              <a:t>-dark"&gt;Update Email&lt;/button&gt;</a:t>
            </a:r>
          </a:p>
          <a:p>
            <a:r>
              <a:rPr lang="en-US" dirty="0" smtClean="0"/>
              <a:t>  &lt;/div&gt;</a:t>
            </a:r>
          </a:p>
          <a:p>
            <a:r>
              <a:rPr lang="en-US" dirty="0" smtClean="0"/>
              <a:t>  &lt;p&gt;</a:t>
            </a:r>
          </a:p>
          <a:p>
            <a:r>
              <a:rPr lang="en-US" dirty="0" smtClean="0"/>
              <a:t>    Value: {{ </a:t>
            </a:r>
            <a:r>
              <a:rPr lang="en-US" dirty="0" err="1" smtClean="0"/>
              <a:t>email.value</a:t>
            </a:r>
            <a:r>
              <a:rPr lang="en-US" dirty="0" smtClean="0"/>
              <a:t> }}</a:t>
            </a:r>
          </a:p>
          <a:p>
            <a:r>
              <a:rPr lang="en-US" dirty="0" smtClean="0"/>
              <a:t>  &lt;/p&gt;</a:t>
            </a:r>
          </a:p>
          <a:p>
            <a:r>
              <a:rPr lang="en-US" dirty="0" smtClean="0"/>
              <a:t>&lt;/div&gt;</a:t>
            </a:r>
          </a:p>
          <a:p>
            <a:endParaRPr lang="en-US" dirty="0" smtClean="0"/>
          </a:p>
          <a:p>
            <a:endParaRPr lang="en-US" dirty="0" smtClean="0"/>
          </a:p>
          <a:p>
            <a:endParaRPr lang="en-US" dirty="0" smtClean="0"/>
          </a:p>
          <a:p>
            <a:endParaRPr lang="en-US" dirty="0"/>
          </a:p>
        </p:txBody>
      </p:sp>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81000" y="228600"/>
            <a:ext cx="1989647" cy="369332"/>
          </a:xfrm>
          <a:prstGeom prst="rect">
            <a:avLst/>
          </a:prstGeom>
        </p:spPr>
        <p:txBody>
          <a:bodyPr wrap="none">
            <a:spAutoFit/>
          </a:bodyPr>
          <a:lstStyle/>
          <a:p>
            <a:pPr lvl="0"/>
            <a:r>
              <a:rPr lang="en-US" b="1" dirty="0" smtClean="0">
                <a:solidFill>
                  <a:srgbClr val="0070C0"/>
                </a:solidFill>
              </a:rPr>
              <a:t>Angular </a:t>
            </a:r>
            <a:r>
              <a:rPr lang="en-US" b="1" dirty="0" err="1" smtClean="0">
                <a:solidFill>
                  <a:srgbClr val="0070C0"/>
                </a:solidFill>
              </a:rPr>
              <a:t>datepicker</a:t>
            </a:r>
            <a:endParaRPr lang="en-US" b="1" dirty="0" smtClean="0">
              <a:solidFill>
                <a:srgbClr val="0070C0"/>
              </a:solidFill>
            </a:endParaRPr>
          </a:p>
        </p:txBody>
      </p:sp>
      <p:sp>
        <p:nvSpPr>
          <p:cNvPr id="6" name="Rectangle 5"/>
          <p:cNvSpPr/>
          <p:nvPr/>
        </p:nvSpPr>
        <p:spPr>
          <a:xfrm>
            <a:off x="457200" y="762000"/>
            <a:ext cx="8305800" cy="4801314"/>
          </a:xfrm>
          <a:prstGeom prst="rect">
            <a:avLst/>
          </a:prstGeom>
        </p:spPr>
        <p:txBody>
          <a:bodyPr wrap="square">
            <a:spAutoFit/>
          </a:bodyPr>
          <a:lstStyle/>
          <a:p>
            <a:r>
              <a:rPr lang="en-US" dirty="0" smtClean="0"/>
              <a:t>Why is not a good practice to use the browser built-in </a:t>
            </a:r>
            <a:r>
              <a:rPr lang="en-US" dirty="0" err="1" smtClean="0"/>
              <a:t>DatePicker</a:t>
            </a:r>
            <a:r>
              <a:rPr lang="en-US" dirty="0" smtClean="0"/>
              <a:t> control : This is because the implementation of </a:t>
            </a:r>
            <a:r>
              <a:rPr lang="en-US" dirty="0" err="1" smtClean="0"/>
              <a:t>datepicker</a:t>
            </a:r>
            <a:r>
              <a:rPr lang="en-US" dirty="0" smtClean="0"/>
              <a:t> is different from browser vendor to vendor. This means our end users may have different experience depending on the browser they use. Let us understand this with an example. </a:t>
            </a:r>
          </a:p>
          <a:p>
            <a:endParaRPr lang="en-US" dirty="0" smtClean="0"/>
          </a:p>
          <a:p>
            <a:r>
              <a:rPr lang="en-US" dirty="0" smtClean="0"/>
              <a:t>On our "Create Employee" form we want to capture Date of Birth of an employee. </a:t>
            </a:r>
            <a:r>
              <a:rPr lang="en-US" dirty="0" err="1" smtClean="0"/>
              <a:t>Datepicker</a:t>
            </a:r>
            <a:r>
              <a:rPr lang="en-US" dirty="0" smtClean="0"/>
              <a:t> control is very useful in capturing dates from users. When we use the HTML5 input type date, the browser automatically displays it's built-in </a:t>
            </a:r>
            <a:r>
              <a:rPr lang="en-US" dirty="0" err="1" smtClean="0"/>
              <a:t>datepicker</a:t>
            </a:r>
            <a:r>
              <a:rPr lang="en-US" dirty="0" smtClean="0"/>
              <a:t> control. Include the following piece of HTML on "create-</a:t>
            </a:r>
            <a:r>
              <a:rPr lang="en-US" dirty="0" err="1" smtClean="0"/>
              <a:t>employee.component.html</a:t>
            </a:r>
            <a:r>
              <a:rPr lang="en-US" dirty="0" smtClean="0"/>
              <a:t>" file just below the "Department" field HTML </a:t>
            </a:r>
          </a:p>
          <a:p>
            <a:endParaRPr lang="en-US" dirty="0" smtClean="0"/>
          </a:p>
          <a:p>
            <a:r>
              <a:rPr lang="en-US" dirty="0" smtClean="0"/>
              <a:t>&lt;div class="form-group"&gt;</a:t>
            </a:r>
          </a:p>
          <a:p>
            <a:r>
              <a:rPr lang="en-US" dirty="0" smtClean="0"/>
              <a:t>  &lt;label for="</a:t>
            </a:r>
            <a:r>
              <a:rPr lang="en-US" dirty="0" err="1" smtClean="0"/>
              <a:t>dateOfBirth</a:t>
            </a:r>
            <a:r>
              <a:rPr lang="en-US" dirty="0" smtClean="0"/>
              <a:t>"&gt;Date of Birth&lt;/label&gt;</a:t>
            </a:r>
          </a:p>
          <a:p>
            <a:r>
              <a:rPr lang="en-US" dirty="0" smtClean="0"/>
              <a:t>  &lt;input id="</a:t>
            </a:r>
            <a:r>
              <a:rPr lang="en-US" dirty="0" err="1" smtClean="0"/>
              <a:t>dateOfBirth</a:t>
            </a:r>
            <a:r>
              <a:rPr lang="en-US" dirty="0" smtClean="0"/>
              <a:t>" name="</a:t>
            </a:r>
            <a:r>
              <a:rPr lang="en-US" dirty="0" err="1" smtClean="0"/>
              <a:t>dateOfBirth</a:t>
            </a:r>
            <a:r>
              <a:rPr lang="en-US" dirty="0" smtClean="0"/>
              <a:t>" [(</a:t>
            </a:r>
            <a:r>
              <a:rPr lang="en-US" dirty="0" err="1" smtClean="0"/>
              <a:t>ngModel</a:t>
            </a:r>
            <a:r>
              <a:rPr lang="en-US" dirty="0" smtClean="0"/>
              <a:t>)]="</a:t>
            </a:r>
            <a:r>
              <a:rPr lang="en-US" dirty="0" err="1" smtClean="0"/>
              <a:t>dateOfBirth</a:t>
            </a:r>
            <a:r>
              <a:rPr lang="en-US" dirty="0" smtClean="0"/>
              <a:t>"</a:t>
            </a:r>
          </a:p>
          <a:p>
            <a:r>
              <a:rPr lang="en-US" dirty="0" smtClean="0"/>
              <a:t>          type="date" class="form-control" /&gt;</a:t>
            </a:r>
          </a:p>
          <a:p>
            <a:r>
              <a:rPr lang="en-US" dirty="0" smtClean="0"/>
              <a:t>&lt;/div&gt;</a:t>
            </a:r>
          </a:p>
          <a:p>
            <a:endParaRPr lang="en-US" dirty="0"/>
          </a:p>
        </p:txBody>
      </p:sp>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5122" name="Picture 2" descr="angular datepicker example"/>
          <p:cNvPicPr>
            <a:picLocks noChangeAspect="1" noChangeArrowheads="1"/>
          </p:cNvPicPr>
          <p:nvPr/>
        </p:nvPicPr>
        <p:blipFill>
          <a:blip r:embed="rId2" cstate="print"/>
          <a:srcRect/>
          <a:stretch>
            <a:fillRect/>
          </a:stretch>
        </p:blipFill>
        <p:spPr bwMode="auto">
          <a:xfrm>
            <a:off x="5638800" y="533400"/>
            <a:ext cx="2628900" cy="2428875"/>
          </a:xfrm>
          <a:prstGeom prst="rect">
            <a:avLst/>
          </a:prstGeom>
          <a:noFill/>
        </p:spPr>
      </p:pic>
      <p:sp>
        <p:nvSpPr>
          <p:cNvPr id="5" name="Rectangle 4"/>
          <p:cNvSpPr/>
          <p:nvPr/>
        </p:nvSpPr>
        <p:spPr>
          <a:xfrm>
            <a:off x="457200" y="685800"/>
            <a:ext cx="4800600" cy="923330"/>
          </a:xfrm>
          <a:prstGeom prst="rect">
            <a:avLst/>
          </a:prstGeom>
        </p:spPr>
        <p:txBody>
          <a:bodyPr wrap="square">
            <a:spAutoFit/>
          </a:bodyPr>
          <a:lstStyle/>
          <a:p>
            <a:r>
              <a:rPr lang="en-US" dirty="0" smtClean="0"/>
              <a:t>if we run the project and navigate to http://localhost:4200/create in Google chrome, we see the date-picker as shown below. </a:t>
            </a:r>
            <a:endParaRPr lang="en-US" dirty="0"/>
          </a:p>
        </p:txBody>
      </p:sp>
      <p:sp>
        <p:nvSpPr>
          <p:cNvPr id="6" name="Rectangle 5"/>
          <p:cNvSpPr/>
          <p:nvPr/>
        </p:nvSpPr>
        <p:spPr>
          <a:xfrm>
            <a:off x="457200" y="3505200"/>
            <a:ext cx="4419600" cy="1200329"/>
          </a:xfrm>
          <a:prstGeom prst="rect">
            <a:avLst/>
          </a:prstGeom>
        </p:spPr>
        <p:txBody>
          <a:bodyPr wrap="square">
            <a:spAutoFit/>
          </a:bodyPr>
          <a:lstStyle/>
          <a:p>
            <a:r>
              <a:rPr lang="en-US" dirty="0" smtClean="0"/>
              <a:t>Now, if we navigate to the same </a:t>
            </a:r>
            <a:r>
              <a:rPr lang="en-US" dirty="0" err="1" smtClean="0"/>
              <a:t>url</a:t>
            </a:r>
            <a:r>
              <a:rPr lang="en-US" dirty="0" smtClean="0"/>
              <a:t> in </a:t>
            </a:r>
            <a:r>
              <a:rPr lang="en-US" dirty="0" err="1" smtClean="0"/>
              <a:t>firefox</a:t>
            </a:r>
            <a:r>
              <a:rPr lang="en-US" dirty="0" smtClean="0"/>
              <a:t>, we see a date-picker control that is very different from the date-picker control that is on Google chrome browser. </a:t>
            </a:r>
            <a:endParaRPr lang="en-US" dirty="0"/>
          </a:p>
        </p:txBody>
      </p:sp>
      <p:pic>
        <p:nvPicPr>
          <p:cNvPr id="5124" name="Picture 4" descr="angular bootstrap datepicker"/>
          <p:cNvPicPr>
            <a:picLocks noChangeAspect="1" noChangeArrowheads="1"/>
          </p:cNvPicPr>
          <p:nvPr/>
        </p:nvPicPr>
        <p:blipFill>
          <a:blip r:embed="rId3" cstate="print"/>
          <a:srcRect/>
          <a:stretch>
            <a:fillRect/>
          </a:stretch>
        </p:blipFill>
        <p:spPr bwMode="auto">
          <a:xfrm>
            <a:off x="5638800" y="3276600"/>
            <a:ext cx="2609850" cy="2933701"/>
          </a:xfrm>
          <a:prstGeom prst="rect">
            <a:avLst/>
          </a:prstGeom>
          <a:noFill/>
        </p:spPr>
      </p:pic>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81000" y="304800"/>
            <a:ext cx="7924800" cy="1200329"/>
          </a:xfrm>
          <a:prstGeom prst="rect">
            <a:avLst/>
          </a:prstGeom>
        </p:spPr>
        <p:txBody>
          <a:bodyPr wrap="square">
            <a:spAutoFit/>
          </a:bodyPr>
          <a:lstStyle/>
          <a:p>
            <a:r>
              <a:rPr lang="en-US" dirty="0" smtClean="0"/>
              <a:t>Dear Team</a:t>
            </a:r>
          </a:p>
          <a:p>
            <a:r>
              <a:rPr lang="en-US" dirty="0" smtClean="0"/>
              <a:t>Please refer to the UI components section on the following page, to see the list of all third party UI components that we can use in Angular</a:t>
            </a:r>
          </a:p>
          <a:p>
            <a:r>
              <a:rPr lang="en-US" dirty="0" smtClean="0"/>
              <a:t>https://angular.io/resources</a:t>
            </a:r>
            <a:endParaRPr lang="en-US" dirty="0"/>
          </a:p>
        </p:txBody>
      </p:sp>
      <p:sp>
        <p:nvSpPr>
          <p:cNvPr id="5" name="Rectangle 4"/>
          <p:cNvSpPr/>
          <p:nvPr/>
        </p:nvSpPr>
        <p:spPr>
          <a:xfrm>
            <a:off x="533400" y="1828800"/>
            <a:ext cx="8153400" cy="2031325"/>
          </a:xfrm>
          <a:prstGeom prst="rect">
            <a:avLst/>
          </a:prstGeom>
        </p:spPr>
        <p:txBody>
          <a:bodyPr wrap="square">
            <a:spAutoFit/>
          </a:bodyPr>
          <a:lstStyle/>
          <a:p>
            <a:r>
              <a:rPr lang="en-US" b="1" dirty="0" smtClean="0"/>
              <a:t>Step 1 :</a:t>
            </a:r>
            <a:r>
              <a:rPr lang="en-US" dirty="0" smtClean="0"/>
              <a:t> Execute the following command to </a:t>
            </a:r>
            <a:r>
              <a:rPr lang="en-US" dirty="0" err="1" smtClean="0"/>
              <a:t>npm</a:t>
            </a:r>
            <a:r>
              <a:rPr lang="en-US" dirty="0" smtClean="0"/>
              <a:t> install </a:t>
            </a:r>
            <a:r>
              <a:rPr lang="en-US" dirty="0" err="1" smtClean="0"/>
              <a:t>ngx</a:t>
            </a:r>
            <a:r>
              <a:rPr lang="en-US" dirty="0" smtClean="0"/>
              <a:t>-bootstrap</a:t>
            </a:r>
            <a:br>
              <a:rPr lang="en-US" dirty="0" smtClean="0"/>
            </a:br>
            <a:r>
              <a:rPr lang="en-US" dirty="0" err="1" smtClean="0"/>
              <a:t>npm</a:t>
            </a:r>
            <a:r>
              <a:rPr lang="en-US" dirty="0" smtClean="0"/>
              <a:t> install </a:t>
            </a:r>
            <a:r>
              <a:rPr lang="en-US" dirty="0" err="1" smtClean="0"/>
              <a:t>ngx</a:t>
            </a:r>
            <a:r>
              <a:rPr lang="en-US" dirty="0" smtClean="0"/>
              <a:t>-bootstrap --save</a:t>
            </a:r>
            <a:br>
              <a:rPr lang="en-US" dirty="0" smtClean="0"/>
            </a:br>
            <a:r>
              <a:rPr lang="en-US" dirty="0" smtClean="0"/>
              <a:t/>
            </a:r>
            <a:br>
              <a:rPr lang="en-US" dirty="0" smtClean="0"/>
            </a:br>
            <a:r>
              <a:rPr lang="en-US" b="1" dirty="0" smtClean="0"/>
              <a:t>Step 2 : </a:t>
            </a:r>
            <a:r>
              <a:rPr lang="en-US" dirty="0" smtClean="0"/>
              <a:t>If you do not have Bootstrap installed, please install it using the following </a:t>
            </a:r>
            <a:r>
              <a:rPr lang="en-US" dirty="0" err="1" smtClean="0"/>
              <a:t>npm</a:t>
            </a:r>
            <a:r>
              <a:rPr lang="en-US" dirty="0" smtClean="0"/>
              <a:t> command. If you are following along we have already installed bootstrap in Part 1 of this Angular CRUD tutorial. So I am not going to execute this command again.</a:t>
            </a:r>
            <a:br>
              <a:rPr lang="en-US" dirty="0" smtClean="0"/>
            </a:br>
            <a:r>
              <a:rPr lang="en-US" dirty="0" err="1" smtClean="0"/>
              <a:t>npm</a:t>
            </a:r>
            <a:r>
              <a:rPr lang="en-US" dirty="0" smtClean="0"/>
              <a:t> install bootstrap@3 --save </a:t>
            </a:r>
            <a:endParaRPr lang="en-US" dirty="0"/>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304800"/>
            <a:ext cx="8534400" cy="6186309"/>
          </a:xfrm>
          <a:prstGeom prst="rect">
            <a:avLst/>
          </a:prstGeom>
        </p:spPr>
        <p:txBody>
          <a:bodyPr wrap="square">
            <a:spAutoFit/>
          </a:bodyPr>
          <a:lstStyle/>
          <a:p>
            <a:r>
              <a:rPr lang="en-US" b="1" dirty="0" smtClean="0">
                <a:solidFill>
                  <a:srgbClr val="0070C0"/>
                </a:solidFill>
              </a:rPr>
              <a:t>Using </a:t>
            </a:r>
            <a:r>
              <a:rPr lang="en-US" b="1" dirty="0" err="1" smtClean="0">
                <a:solidFill>
                  <a:srgbClr val="0070C0"/>
                </a:solidFill>
              </a:rPr>
              <a:t>ngx</a:t>
            </a:r>
            <a:r>
              <a:rPr lang="en-US" b="1" dirty="0" smtClean="0">
                <a:solidFill>
                  <a:srgbClr val="0070C0"/>
                </a:solidFill>
              </a:rPr>
              <a:t>-bootstrap </a:t>
            </a:r>
            <a:r>
              <a:rPr lang="en-US" b="1" dirty="0" err="1" smtClean="0">
                <a:solidFill>
                  <a:srgbClr val="0070C0"/>
                </a:solidFill>
              </a:rPr>
              <a:t>datepicker</a:t>
            </a:r>
            <a:r>
              <a:rPr lang="en-US" b="1" dirty="0" smtClean="0">
                <a:solidFill>
                  <a:srgbClr val="0070C0"/>
                </a:solidFill>
              </a:rPr>
              <a:t> in Angular </a:t>
            </a:r>
            <a:r>
              <a:rPr lang="en-US" dirty="0" smtClean="0"/>
              <a:t>: The following are the steps to use </a:t>
            </a:r>
            <a:r>
              <a:rPr lang="en-US" dirty="0" err="1" smtClean="0"/>
              <a:t>ngx</a:t>
            </a:r>
            <a:r>
              <a:rPr lang="en-US" dirty="0" smtClean="0"/>
              <a:t>-bootstrap </a:t>
            </a:r>
            <a:r>
              <a:rPr lang="en-US" dirty="0" err="1" smtClean="0"/>
              <a:t>datepicker</a:t>
            </a:r>
            <a:r>
              <a:rPr lang="en-US" dirty="0" smtClean="0"/>
              <a:t> in Angular</a:t>
            </a:r>
          </a:p>
          <a:p>
            <a:endParaRPr lang="en-US" dirty="0" smtClean="0"/>
          </a:p>
          <a:p>
            <a:r>
              <a:rPr lang="en-US" dirty="0" smtClean="0"/>
              <a:t>Step 1 : In </a:t>
            </a:r>
            <a:r>
              <a:rPr lang="en-US" dirty="0" err="1" smtClean="0"/>
              <a:t>app.module.ts</a:t>
            </a:r>
            <a:r>
              <a:rPr lang="en-US" dirty="0" smtClean="0"/>
              <a:t> file, include the following import statement to import </a:t>
            </a:r>
            <a:r>
              <a:rPr lang="en-US" dirty="0" err="1" smtClean="0"/>
              <a:t>BsDatepickerModule</a:t>
            </a:r>
            <a:r>
              <a:rPr lang="en-US" dirty="0" smtClean="0"/>
              <a:t> </a:t>
            </a:r>
          </a:p>
          <a:p>
            <a:r>
              <a:rPr lang="en-US" dirty="0" smtClean="0"/>
              <a:t>import { </a:t>
            </a:r>
            <a:r>
              <a:rPr lang="en-US" dirty="0" err="1" smtClean="0"/>
              <a:t>BsDatepickerModule</a:t>
            </a:r>
            <a:r>
              <a:rPr lang="en-US" dirty="0" smtClean="0"/>
              <a:t> } from '</a:t>
            </a:r>
            <a:r>
              <a:rPr lang="en-US" dirty="0" err="1" smtClean="0"/>
              <a:t>ngx</a:t>
            </a:r>
            <a:r>
              <a:rPr lang="en-US" dirty="0" smtClean="0"/>
              <a:t>-bootstrap/</a:t>
            </a:r>
            <a:r>
              <a:rPr lang="en-US" dirty="0" err="1" smtClean="0"/>
              <a:t>datepicker</a:t>
            </a:r>
            <a:r>
              <a:rPr lang="en-US" dirty="0" smtClean="0"/>
              <a:t>';</a:t>
            </a:r>
          </a:p>
          <a:p>
            <a:endParaRPr lang="en-US" dirty="0" smtClean="0"/>
          </a:p>
          <a:p>
            <a:r>
              <a:rPr lang="en-US" dirty="0" smtClean="0"/>
              <a:t>Also, include </a:t>
            </a:r>
            <a:r>
              <a:rPr lang="en-US" dirty="0" err="1" smtClean="0"/>
              <a:t>BsDatepickerModule</a:t>
            </a:r>
            <a:r>
              <a:rPr lang="en-US" dirty="0" smtClean="0"/>
              <a:t> in the imports array of @</a:t>
            </a:r>
            <a:r>
              <a:rPr lang="en-US" dirty="0" err="1" smtClean="0"/>
              <a:t>NgModule</a:t>
            </a:r>
            <a:r>
              <a:rPr lang="en-US" dirty="0" smtClean="0"/>
              <a:t> decorator as shown below</a:t>
            </a:r>
          </a:p>
          <a:p>
            <a:r>
              <a:rPr lang="en-US" dirty="0" smtClean="0"/>
              <a:t>@</a:t>
            </a:r>
            <a:r>
              <a:rPr lang="en-US" dirty="0" err="1" smtClean="0"/>
              <a:t>NgModule</a:t>
            </a:r>
            <a:r>
              <a:rPr lang="en-US" dirty="0" smtClean="0"/>
              <a:t>({</a:t>
            </a:r>
          </a:p>
          <a:p>
            <a:r>
              <a:rPr lang="en-US" dirty="0" smtClean="0"/>
              <a:t>  imports: [</a:t>
            </a:r>
            <a:r>
              <a:rPr lang="en-US" dirty="0" err="1" smtClean="0"/>
              <a:t>BsDatepickerModule.forRoot</a:t>
            </a:r>
            <a:r>
              <a:rPr lang="en-US" dirty="0" smtClean="0"/>
              <a:t>(),...]</a:t>
            </a:r>
          </a:p>
          <a:p>
            <a:r>
              <a:rPr lang="en-US" dirty="0" smtClean="0"/>
              <a:t>})</a:t>
            </a:r>
          </a:p>
          <a:p>
            <a:endParaRPr lang="en-US" dirty="0" smtClean="0"/>
          </a:p>
          <a:p>
            <a:r>
              <a:rPr lang="en-US" dirty="0" smtClean="0"/>
              <a:t>Step 2 : In "create-</a:t>
            </a:r>
            <a:r>
              <a:rPr lang="en-US" dirty="0" err="1" smtClean="0"/>
              <a:t>employee.component.html</a:t>
            </a:r>
            <a:r>
              <a:rPr lang="en-US" dirty="0" smtClean="0"/>
              <a:t>" file, make the following 2 changes to the HTML that displays the "Date of Birth" field </a:t>
            </a:r>
          </a:p>
          <a:p>
            <a:r>
              <a:rPr lang="en-US" dirty="0" smtClean="0"/>
              <a:t>Change the "type" attribute value from "date" to "text"</a:t>
            </a:r>
          </a:p>
          <a:p>
            <a:r>
              <a:rPr lang="en-US" dirty="0" smtClean="0"/>
              <a:t>Include "</a:t>
            </a:r>
            <a:r>
              <a:rPr lang="en-US" dirty="0" err="1" smtClean="0"/>
              <a:t>bsDatepicker</a:t>
            </a:r>
            <a:r>
              <a:rPr lang="en-US" dirty="0" smtClean="0"/>
              <a:t>" directive on the input element</a:t>
            </a:r>
          </a:p>
          <a:p>
            <a:r>
              <a:rPr lang="en-US" dirty="0" smtClean="0"/>
              <a:t>&lt;div class="form-group"&gt;</a:t>
            </a:r>
          </a:p>
          <a:p>
            <a:r>
              <a:rPr lang="en-US" dirty="0" smtClean="0"/>
              <a:t>  &lt;label for="</a:t>
            </a:r>
            <a:r>
              <a:rPr lang="en-US" dirty="0" err="1" smtClean="0"/>
              <a:t>dateOfBirth</a:t>
            </a:r>
            <a:r>
              <a:rPr lang="en-US" dirty="0" smtClean="0"/>
              <a:t>"&gt;Date of Birth&lt;/label&gt;</a:t>
            </a:r>
          </a:p>
          <a:p>
            <a:r>
              <a:rPr lang="en-US" dirty="0" smtClean="0"/>
              <a:t>  &lt;input id="</a:t>
            </a:r>
            <a:r>
              <a:rPr lang="en-US" dirty="0" err="1" smtClean="0"/>
              <a:t>dateOfBirth</a:t>
            </a:r>
            <a:r>
              <a:rPr lang="en-US" dirty="0" smtClean="0"/>
              <a:t>" name="</a:t>
            </a:r>
            <a:r>
              <a:rPr lang="en-US" dirty="0" err="1" smtClean="0"/>
              <a:t>dateOfBirth</a:t>
            </a:r>
            <a:r>
              <a:rPr lang="en-US" dirty="0" smtClean="0"/>
              <a:t>" [(</a:t>
            </a:r>
            <a:r>
              <a:rPr lang="en-US" dirty="0" err="1" smtClean="0"/>
              <a:t>ngModel</a:t>
            </a:r>
            <a:r>
              <a:rPr lang="en-US" dirty="0" smtClean="0"/>
              <a:t>)]="</a:t>
            </a:r>
            <a:r>
              <a:rPr lang="en-US" dirty="0" err="1" smtClean="0"/>
              <a:t>dateOfBirth</a:t>
            </a:r>
            <a:r>
              <a:rPr lang="en-US" dirty="0" smtClean="0"/>
              <a:t>"</a:t>
            </a:r>
          </a:p>
          <a:p>
            <a:r>
              <a:rPr lang="en-US" dirty="0" smtClean="0"/>
              <a:t>          type="text" </a:t>
            </a:r>
            <a:r>
              <a:rPr lang="en-US" dirty="0" err="1" smtClean="0"/>
              <a:t>bsDatepicker</a:t>
            </a:r>
            <a:r>
              <a:rPr lang="en-US" dirty="0" smtClean="0"/>
              <a:t> class="form-control" /&gt;</a:t>
            </a:r>
          </a:p>
          <a:p>
            <a:r>
              <a:rPr lang="en-US" dirty="0" smtClean="0"/>
              <a:t>&lt;/div&gt;</a:t>
            </a:r>
            <a:endParaRPr lang="en-US" dirty="0"/>
          </a:p>
        </p:txBody>
      </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381000" y="304800"/>
            <a:ext cx="1871603" cy="646331"/>
          </a:xfrm>
          <a:prstGeom prst="rect">
            <a:avLst/>
          </a:prstGeom>
          <a:noFill/>
        </p:spPr>
        <p:txBody>
          <a:bodyPr wrap="none" rtlCol="0">
            <a:spAutoFit/>
          </a:bodyPr>
          <a:lstStyle/>
          <a:p>
            <a:r>
              <a:rPr lang="en-US" b="1" dirty="0" smtClean="0">
                <a:solidFill>
                  <a:srgbClr val="0070C0"/>
                </a:solidFill>
              </a:rPr>
              <a:t>Angular base </a:t>
            </a:r>
            <a:r>
              <a:rPr lang="en-US" b="1" dirty="0" err="1" smtClean="0">
                <a:solidFill>
                  <a:srgbClr val="0070C0"/>
                </a:solidFill>
              </a:rPr>
              <a:t>href</a:t>
            </a:r>
            <a:endParaRPr lang="en-US" b="1" dirty="0" smtClean="0">
              <a:solidFill>
                <a:srgbClr val="0070C0"/>
              </a:solidFill>
            </a:endParaRPr>
          </a:p>
          <a:p>
            <a:endParaRPr lang="en-US" dirty="0"/>
          </a:p>
        </p:txBody>
      </p:sp>
      <p:sp>
        <p:nvSpPr>
          <p:cNvPr id="5" name="Rectangle 4"/>
          <p:cNvSpPr/>
          <p:nvPr/>
        </p:nvSpPr>
        <p:spPr>
          <a:xfrm>
            <a:off x="609600" y="838200"/>
            <a:ext cx="8229600" cy="4247317"/>
          </a:xfrm>
          <a:prstGeom prst="rect">
            <a:avLst/>
          </a:prstGeom>
        </p:spPr>
        <p:txBody>
          <a:bodyPr wrap="square">
            <a:spAutoFit/>
          </a:bodyPr>
          <a:lstStyle/>
          <a:p>
            <a:pPr algn="just"/>
            <a:r>
              <a:rPr lang="en-US" dirty="0" smtClean="0"/>
              <a:t>When setting up routing in an angular application, the first step is to set the base path using the base </a:t>
            </a:r>
            <a:r>
              <a:rPr lang="en-US" dirty="0" err="1" smtClean="0"/>
              <a:t>href</a:t>
            </a:r>
            <a:r>
              <a:rPr lang="en-US" dirty="0" smtClean="0"/>
              <a:t> element. The base path tells the angular router, how to compose the navigation URLs. The browser uses the &lt;base </a:t>
            </a:r>
            <a:r>
              <a:rPr lang="en-US" dirty="0" err="1" smtClean="0"/>
              <a:t>href</a:t>
            </a:r>
            <a:r>
              <a:rPr lang="en-US" dirty="0" smtClean="0"/>
              <a:t>&gt; value to prefix relative URLs when referencing CSS files, scripts, and images. </a:t>
            </a:r>
          </a:p>
          <a:p>
            <a:pPr algn="just"/>
            <a:endParaRPr lang="en-US" dirty="0" smtClean="0"/>
          </a:p>
          <a:p>
            <a:pPr algn="just"/>
            <a:r>
              <a:rPr lang="en-US" dirty="0" smtClean="0"/>
              <a:t>During development we usually set this to a single forward slash as shown below. </a:t>
            </a:r>
          </a:p>
          <a:p>
            <a:pPr algn="just"/>
            <a:r>
              <a:rPr lang="en-US" dirty="0" smtClean="0"/>
              <a:t>&lt;base </a:t>
            </a:r>
            <a:r>
              <a:rPr lang="en-US" dirty="0" err="1" smtClean="0"/>
              <a:t>href</a:t>
            </a:r>
            <a:r>
              <a:rPr lang="en-US" dirty="0" smtClean="0"/>
              <a:t>="/"&gt;</a:t>
            </a:r>
          </a:p>
          <a:p>
            <a:pPr algn="just"/>
            <a:endParaRPr lang="en-US" dirty="0" smtClean="0"/>
          </a:p>
          <a:p>
            <a:pPr algn="just"/>
            <a:r>
              <a:rPr lang="en-US" dirty="0" smtClean="0"/>
              <a:t>This means all the URLs now will be relative to the root of the application. So when we </a:t>
            </a:r>
            <a:r>
              <a:rPr lang="en-US" dirty="0" err="1" smtClean="0"/>
              <a:t>navaigate</a:t>
            </a:r>
            <a:r>
              <a:rPr lang="en-US" dirty="0" smtClean="0"/>
              <a:t> to "/list", the path "/list" will be appended to root UR and the complete URL will be as shown below. Notice "/list" is relative to the root URL.</a:t>
            </a:r>
          </a:p>
          <a:p>
            <a:pPr algn="just"/>
            <a:r>
              <a:rPr lang="en-US" dirty="0" smtClean="0"/>
              <a:t>http://localhost:4200/list</a:t>
            </a:r>
          </a:p>
          <a:p>
            <a:pPr algn="just"/>
            <a:endParaRPr lang="en-US" dirty="0" smtClean="0"/>
          </a:p>
          <a:p>
            <a:pPr algn="just"/>
            <a:r>
              <a:rPr lang="en-US" dirty="0" smtClean="0"/>
              <a:t>Along the same lines, when we navigate to "/create", the complete URL is http://localhost:4200/create</a:t>
            </a:r>
            <a:endParaRPr lang="en-US" dirty="0"/>
          </a:p>
        </p:txBody>
      </p:sp>
    </p:spTree>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81000" y="381000"/>
            <a:ext cx="8077200" cy="5909310"/>
          </a:xfrm>
          <a:prstGeom prst="rect">
            <a:avLst/>
          </a:prstGeom>
        </p:spPr>
        <p:txBody>
          <a:bodyPr wrap="square">
            <a:spAutoFit/>
          </a:bodyPr>
          <a:lstStyle/>
          <a:p>
            <a:r>
              <a:rPr lang="en-US" dirty="0" smtClean="0"/>
              <a:t>When we deploy our application to a server, we typically deploy it to a sub folder on the server. For example, if we are deploying our application in a sub-folder called </a:t>
            </a:r>
            <a:r>
              <a:rPr lang="en-US" b="1" dirty="0" smtClean="0"/>
              <a:t>"</a:t>
            </a:r>
            <a:r>
              <a:rPr lang="en-US" b="1" dirty="0" err="1" smtClean="0"/>
              <a:t>emp</a:t>
            </a:r>
            <a:r>
              <a:rPr lang="en-US" b="1" dirty="0" smtClean="0"/>
              <a:t>"</a:t>
            </a:r>
            <a:r>
              <a:rPr lang="en-US" dirty="0" smtClean="0"/>
              <a:t>, then we set the base </a:t>
            </a:r>
            <a:r>
              <a:rPr lang="en-US" dirty="0" err="1" smtClean="0"/>
              <a:t>href</a:t>
            </a:r>
            <a:r>
              <a:rPr lang="en-US" dirty="0" smtClean="0"/>
              <a:t> element to /</a:t>
            </a:r>
            <a:r>
              <a:rPr lang="en-US" dirty="0" err="1" smtClean="0"/>
              <a:t>emp</a:t>
            </a:r>
            <a:r>
              <a:rPr lang="en-US" dirty="0" smtClean="0"/>
              <a:t>/ as shown below.</a:t>
            </a:r>
            <a:br>
              <a:rPr lang="en-US" dirty="0" smtClean="0"/>
            </a:br>
            <a:r>
              <a:rPr lang="en-US" dirty="0" smtClean="0"/>
              <a:t>&lt;base </a:t>
            </a:r>
            <a:r>
              <a:rPr lang="en-US" dirty="0" err="1" smtClean="0"/>
              <a:t>href</a:t>
            </a:r>
            <a:r>
              <a:rPr lang="en-US" dirty="0" smtClean="0"/>
              <a:t>="/</a:t>
            </a:r>
            <a:r>
              <a:rPr lang="en-US" dirty="0" err="1" smtClean="0"/>
              <a:t>emp</a:t>
            </a:r>
            <a:r>
              <a:rPr lang="en-US" dirty="0" smtClean="0"/>
              <a:t>/"&gt;</a:t>
            </a:r>
            <a:br>
              <a:rPr lang="en-US" dirty="0" smtClean="0"/>
            </a:br>
            <a:r>
              <a:rPr lang="en-US" dirty="0" smtClean="0"/>
              <a:t/>
            </a:r>
            <a:br>
              <a:rPr lang="en-US" dirty="0" smtClean="0"/>
            </a:br>
            <a:r>
              <a:rPr lang="en-US" dirty="0" smtClean="0"/>
              <a:t>This means all the URLs now will be relative to the "</a:t>
            </a:r>
            <a:r>
              <a:rPr lang="en-US" dirty="0" err="1" smtClean="0"/>
              <a:t>emp</a:t>
            </a:r>
            <a:r>
              <a:rPr lang="en-US" dirty="0" smtClean="0"/>
              <a:t>" base path and will be as shown below.</a:t>
            </a:r>
            <a:br>
              <a:rPr lang="en-US" dirty="0" smtClean="0"/>
            </a:br>
            <a:r>
              <a:rPr lang="en-US" dirty="0" smtClean="0"/>
              <a:t>http://serverName/emp/list</a:t>
            </a:r>
            <a:br>
              <a:rPr lang="en-US" dirty="0" smtClean="0"/>
            </a:br>
            <a:r>
              <a:rPr lang="en-US" dirty="0" smtClean="0"/>
              <a:t>http://serverName/emp/create</a:t>
            </a:r>
            <a:br>
              <a:rPr lang="en-US" dirty="0" smtClean="0"/>
            </a:br>
            <a:r>
              <a:rPr lang="en-US" dirty="0" smtClean="0"/>
              <a:t/>
            </a:r>
            <a:br>
              <a:rPr lang="en-US" dirty="0" smtClean="0"/>
            </a:br>
            <a:r>
              <a:rPr lang="en-US" dirty="0" smtClean="0"/>
              <a:t>During development we usually set base </a:t>
            </a:r>
            <a:r>
              <a:rPr lang="en-US" dirty="0" err="1" smtClean="0"/>
              <a:t>href</a:t>
            </a:r>
            <a:r>
              <a:rPr lang="en-US" dirty="0" smtClean="0"/>
              <a:t> element to a single forward slash as shown below. </a:t>
            </a:r>
            <a:br>
              <a:rPr lang="en-US" dirty="0" smtClean="0"/>
            </a:br>
            <a:r>
              <a:rPr lang="en-US" dirty="0" smtClean="0"/>
              <a:t>&lt;base </a:t>
            </a:r>
            <a:r>
              <a:rPr lang="en-US" dirty="0" err="1" smtClean="0"/>
              <a:t>href</a:t>
            </a:r>
            <a:r>
              <a:rPr lang="en-US" dirty="0" smtClean="0"/>
              <a:t>="/"&gt;</a:t>
            </a:r>
            <a:br>
              <a:rPr lang="en-US" dirty="0" smtClean="0"/>
            </a:br>
            <a:r>
              <a:rPr lang="en-US" dirty="0" smtClean="0"/>
              <a:t/>
            </a:r>
            <a:br>
              <a:rPr lang="en-US" dirty="0" smtClean="0"/>
            </a:br>
            <a:r>
              <a:rPr lang="en-US" dirty="0" smtClean="0"/>
              <a:t>At this point, if we execute the following command, all the URLs will be relative to the root URL "http://localhost:4200"</a:t>
            </a:r>
            <a:br>
              <a:rPr lang="en-US" dirty="0" smtClean="0"/>
            </a:br>
            <a:r>
              <a:rPr lang="en-US" dirty="0" err="1" smtClean="0"/>
              <a:t>ng</a:t>
            </a:r>
            <a:r>
              <a:rPr lang="en-US" dirty="0" smtClean="0"/>
              <a:t> serve -o </a:t>
            </a:r>
            <a:br>
              <a:rPr lang="en-US" dirty="0" smtClean="0"/>
            </a:br>
            <a:r>
              <a:rPr lang="en-US" dirty="0" smtClean="0"/>
              <a:t/>
            </a:r>
            <a:br>
              <a:rPr lang="en-US" dirty="0" smtClean="0"/>
            </a:br>
            <a:r>
              <a:rPr lang="en-US" dirty="0" smtClean="0"/>
              <a:t>Also, on the </a:t>
            </a:r>
            <a:r>
              <a:rPr lang="en-US" b="1" dirty="0" smtClean="0"/>
              <a:t>"sources"</a:t>
            </a:r>
            <a:r>
              <a:rPr lang="en-US" dirty="0" smtClean="0"/>
              <a:t> tab in the browser developer tools, you will find all the Script,  Images and Template files are relative to the root URL </a:t>
            </a:r>
            <a:r>
              <a:rPr lang="en-US" b="1" dirty="0" smtClean="0"/>
              <a:t>"http://localhost:4200"</a:t>
            </a:r>
            <a:r>
              <a:rPr lang="en-US" dirty="0" smtClean="0"/>
              <a:t> as shown in the image below. </a:t>
            </a:r>
            <a:endParaRPr lang="en-US" dirty="0"/>
          </a:p>
        </p:txBody>
      </p:sp>
    </p:spTree>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533400" y="609600"/>
            <a:ext cx="8153400" cy="3139321"/>
          </a:xfrm>
          <a:prstGeom prst="rect">
            <a:avLst/>
          </a:prstGeom>
        </p:spPr>
        <p:txBody>
          <a:bodyPr wrap="square">
            <a:spAutoFit/>
          </a:bodyPr>
          <a:lstStyle/>
          <a:p>
            <a:pPr algn="just"/>
            <a:r>
              <a:rPr lang="en-US" dirty="0" smtClean="0"/>
              <a:t>During development, if you want a different base path other than "/", simply execute the "</a:t>
            </a:r>
            <a:r>
              <a:rPr lang="en-US" dirty="0" err="1" smtClean="0"/>
              <a:t>ng</a:t>
            </a:r>
            <a:r>
              <a:rPr lang="en-US" dirty="0" smtClean="0"/>
              <a:t> serve" command with --base-</a:t>
            </a:r>
            <a:r>
              <a:rPr lang="en-US" dirty="0" err="1" smtClean="0"/>
              <a:t>href</a:t>
            </a:r>
            <a:r>
              <a:rPr lang="en-US" dirty="0" smtClean="0"/>
              <a:t> option set to your desired base path as shown below.</a:t>
            </a:r>
          </a:p>
          <a:p>
            <a:pPr algn="just"/>
            <a:r>
              <a:rPr lang="en-US" dirty="0" err="1" smtClean="0"/>
              <a:t>ng</a:t>
            </a:r>
            <a:r>
              <a:rPr lang="en-US" dirty="0" smtClean="0"/>
              <a:t> serve -o --base-</a:t>
            </a:r>
            <a:r>
              <a:rPr lang="en-US" dirty="0" err="1" smtClean="0"/>
              <a:t>href</a:t>
            </a:r>
            <a:r>
              <a:rPr lang="en-US" dirty="0" smtClean="0"/>
              <a:t> /</a:t>
            </a:r>
            <a:r>
              <a:rPr lang="en-US" dirty="0" err="1" smtClean="0"/>
              <a:t>emp</a:t>
            </a:r>
            <a:r>
              <a:rPr lang="en-US" dirty="0" smtClean="0"/>
              <a:t>/</a:t>
            </a:r>
          </a:p>
          <a:p>
            <a:pPr algn="just"/>
            <a:endParaRPr lang="en-US" dirty="0" smtClean="0"/>
          </a:p>
          <a:p>
            <a:pPr algn="just"/>
            <a:r>
              <a:rPr lang="en-US" dirty="0" smtClean="0"/>
              <a:t>On your local development machine, if you set the base </a:t>
            </a:r>
            <a:r>
              <a:rPr lang="en-US" dirty="0" err="1" smtClean="0"/>
              <a:t>href</a:t>
            </a:r>
            <a:r>
              <a:rPr lang="en-US" dirty="0" smtClean="0"/>
              <a:t> element in index.html to "/</a:t>
            </a:r>
            <a:r>
              <a:rPr lang="en-US" dirty="0" err="1" smtClean="0"/>
              <a:t>emp</a:t>
            </a:r>
            <a:r>
              <a:rPr lang="en-US" dirty="0" smtClean="0"/>
              <a:t>/" instead of a single "/" and if you run </a:t>
            </a:r>
            <a:r>
              <a:rPr lang="en-US" dirty="0" err="1" smtClean="0"/>
              <a:t>ng</a:t>
            </a:r>
            <a:r>
              <a:rPr lang="en-US" dirty="0" smtClean="0"/>
              <a:t> serve -o command without the "base-</a:t>
            </a:r>
            <a:r>
              <a:rPr lang="en-US" dirty="0" err="1" smtClean="0"/>
              <a:t>href</a:t>
            </a:r>
            <a:r>
              <a:rPr lang="en-US" dirty="0" smtClean="0"/>
              <a:t>" option  you will not see anything on the browser. When you open the browser developer tools, you will see the JavaScript bundle files failed to load. To fix this execute </a:t>
            </a:r>
            <a:r>
              <a:rPr lang="en-US" dirty="0" err="1" smtClean="0"/>
              <a:t>ng</a:t>
            </a:r>
            <a:r>
              <a:rPr lang="en-US" dirty="0" smtClean="0"/>
              <a:t> serve command along with the base </a:t>
            </a:r>
            <a:r>
              <a:rPr lang="en-US" dirty="0" err="1" smtClean="0"/>
              <a:t>href</a:t>
            </a:r>
            <a:r>
              <a:rPr lang="en-US" dirty="0" smtClean="0"/>
              <a:t> option as shown below.</a:t>
            </a:r>
          </a:p>
          <a:p>
            <a:pPr algn="just"/>
            <a:r>
              <a:rPr lang="en-US" dirty="0" err="1" smtClean="0"/>
              <a:t>ng</a:t>
            </a:r>
            <a:r>
              <a:rPr lang="en-US" dirty="0" smtClean="0"/>
              <a:t> serve -o --base-</a:t>
            </a:r>
            <a:r>
              <a:rPr lang="en-US" dirty="0" err="1" smtClean="0"/>
              <a:t>href</a:t>
            </a:r>
            <a:r>
              <a:rPr lang="en-US" dirty="0" smtClean="0"/>
              <a:t> /</a:t>
            </a:r>
            <a:r>
              <a:rPr lang="en-US" dirty="0" err="1" smtClean="0"/>
              <a:t>emp</a:t>
            </a:r>
            <a:r>
              <a:rPr lang="en-US" dirty="0" smtClean="0"/>
              <a:t>/ </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6146" name="Picture 2" descr="C:\Users\Laxmi\Desktop\4.png"/>
          <p:cNvPicPr>
            <a:picLocks noChangeAspect="1" noChangeArrowheads="1"/>
          </p:cNvPicPr>
          <p:nvPr/>
        </p:nvPicPr>
        <p:blipFill>
          <a:blip r:embed="rId2" cstate="print"/>
          <a:srcRect/>
          <a:stretch>
            <a:fillRect/>
          </a:stretch>
        </p:blipFill>
        <p:spPr bwMode="auto">
          <a:xfrm>
            <a:off x="762000" y="1371600"/>
            <a:ext cx="8023293" cy="3954473"/>
          </a:xfrm>
          <a:prstGeom prst="rect">
            <a:avLst/>
          </a:prstGeom>
          <a:noFill/>
        </p:spPr>
      </p:pic>
      <p:sp>
        <p:nvSpPr>
          <p:cNvPr id="5" name="TextBox 4"/>
          <p:cNvSpPr txBox="1"/>
          <p:nvPr/>
        </p:nvSpPr>
        <p:spPr>
          <a:xfrm>
            <a:off x="762000" y="533400"/>
            <a:ext cx="2404120" cy="400110"/>
          </a:xfrm>
          <a:prstGeom prst="rect">
            <a:avLst/>
          </a:prstGeom>
          <a:noFill/>
        </p:spPr>
        <p:txBody>
          <a:bodyPr wrap="none" rtlCol="0">
            <a:spAutoFit/>
          </a:bodyPr>
          <a:lstStyle/>
          <a:p>
            <a:r>
              <a:rPr lang="en-US" sz="2000" b="1" dirty="0" smtClean="0">
                <a:solidFill>
                  <a:srgbClr val="0070C0"/>
                </a:solidFill>
              </a:rPr>
              <a:t>Angular Introduction</a:t>
            </a:r>
            <a:endParaRPr lang="en-US" sz="2000" b="1" dirty="0">
              <a:solidFill>
                <a:srgbClr val="0070C0"/>
              </a:solidFill>
            </a:endParaRPr>
          </a:p>
        </p:txBody>
      </p:sp>
    </p:spTree>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5123" name="Picture 3"/>
          <p:cNvPicPr>
            <a:picLocks noChangeAspect="1" noChangeArrowheads="1"/>
          </p:cNvPicPr>
          <p:nvPr/>
        </p:nvPicPr>
        <p:blipFill>
          <a:blip r:embed="rId2" cstate="print"/>
          <a:srcRect/>
          <a:stretch>
            <a:fillRect/>
          </a:stretch>
        </p:blipFill>
        <p:spPr bwMode="auto">
          <a:xfrm>
            <a:off x="838200" y="1447800"/>
            <a:ext cx="7543800" cy="3371850"/>
          </a:xfrm>
          <a:prstGeom prst="rect">
            <a:avLst/>
          </a:prstGeom>
          <a:noFill/>
          <a:ln w="9525">
            <a:noFill/>
            <a:miter lim="800000"/>
            <a:headEnd/>
            <a:tailEnd/>
          </a:ln>
        </p:spPr>
      </p:pic>
      <p:sp>
        <p:nvSpPr>
          <p:cNvPr id="5" name="TextBox 4"/>
          <p:cNvSpPr txBox="1"/>
          <p:nvPr/>
        </p:nvSpPr>
        <p:spPr>
          <a:xfrm>
            <a:off x="457200" y="457200"/>
            <a:ext cx="1990225" cy="400110"/>
          </a:xfrm>
          <a:prstGeom prst="rect">
            <a:avLst/>
          </a:prstGeom>
          <a:noFill/>
        </p:spPr>
        <p:txBody>
          <a:bodyPr wrap="none" rtlCol="0">
            <a:spAutoFit/>
          </a:bodyPr>
          <a:lstStyle/>
          <a:p>
            <a:r>
              <a:rPr lang="en-US" sz="2000" b="1" dirty="0" smtClean="0">
                <a:solidFill>
                  <a:srgbClr val="0070C0"/>
                </a:solidFill>
              </a:rPr>
              <a:t>Angular Features</a:t>
            </a:r>
            <a:endParaRPr lang="en-US" sz="2000" b="1" dirty="0">
              <a:solidFill>
                <a:srgbClr val="0070C0"/>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1026" name="Picture 2"/>
          <p:cNvPicPr>
            <a:picLocks noChangeAspect="1" noChangeArrowheads="1"/>
          </p:cNvPicPr>
          <p:nvPr/>
        </p:nvPicPr>
        <p:blipFill>
          <a:blip r:embed="rId2" cstate="print"/>
          <a:srcRect/>
          <a:stretch>
            <a:fillRect/>
          </a:stretch>
        </p:blipFill>
        <p:spPr bwMode="auto">
          <a:xfrm>
            <a:off x="1295400" y="1752600"/>
            <a:ext cx="6515100" cy="29622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2050" name="Picture 2" descr="C:\Users\Laxmi\Desktop\5.png"/>
          <p:cNvPicPr>
            <a:picLocks noChangeAspect="1" noChangeArrowheads="1"/>
          </p:cNvPicPr>
          <p:nvPr/>
        </p:nvPicPr>
        <p:blipFill>
          <a:blip r:embed="rId2" cstate="print"/>
          <a:srcRect/>
          <a:stretch>
            <a:fillRect/>
          </a:stretch>
        </p:blipFill>
        <p:spPr bwMode="auto">
          <a:xfrm>
            <a:off x="609600" y="457200"/>
            <a:ext cx="7983537" cy="4152900"/>
          </a:xfrm>
          <a:prstGeom prst="rect">
            <a:avLst/>
          </a:prstGeom>
          <a:noFill/>
        </p:spPr>
      </p:pic>
      <p:sp>
        <p:nvSpPr>
          <p:cNvPr id="5" name="Rectangle 4"/>
          <p:cNvSpPr/>
          <p:nvPr/>
        </p:nvSpPr>
        <p:spPr>
          <a:xfrm>
            <a:off x="914400" y="4953000"/>
            <a:ext cx="7543800" cy="646331"/>
          </a:xfrm>
          <a:prstGeom prst="rect">
            <a:avLst/>
          </a:prstGeom>
        </p:spPr>
        <p:txBody>
          <a:bodyPr wrap="square">
            <a:spAutoFit/>
          </a:bodyPr>
          <a:lstStyle/>
          <a:p>
            <a:r>
              <a:rPr lang="en-US" dirty="0" smtClean="0"/>
              <a:t>The Angular Module (</a:t>
            </a:r>
            <a:r>
              <a:rPr lang="en-US" b="1" dirty="0" err="1" smtClean="0"/>
              <a:t>NgModules</a:t>
            </a:r>
            <a:r>
              <a:rPr lang="en-US" dirty="0" smtClean="0"/>
              <a:t>) helps us to organize an application into connected blocks of functionality.</a:t>
            </a:r>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3074" name="Picture 2" descr="C:\Users\Laxmi\Desktop\6.png"/>
          <p:cNvPicPr>
            <a:picLocks noChangeAspect="1" noChangeArrowheads="1"/>
          </p:cNvPicPr>
          <p:nvPr/>
        </p:nvPicPr>
        <p:blipFill>
          <a:blip r:embed="rId2" cstate="print"/>
          <a:srcRect/>
          <a:stretch>
            <a:fillRect/>
          </a:stretch>
        </p:blipFill>
        <p:spPr bwMode="auto">
          <a:xfrm>
            <a:off x="703263" y="1371600"/>
            <a:ext cx="7735887" cy="4114800"/>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457200" y="304800"/>
            <a:ext cx="7848600" cy="6186309"/>
          </a:xfrm>
          <a:prstGeom prst="rect">
            <a:avLst/>
          </a:prstGeom>
        </p:spPr>
        <p:txBody>
          <a:bodyPr wrap="square">
            <a:spAutoFit/>
          </a:bodyPr>
          <a:lstStyle/>
          <a:p>
            <a:r>
              <a:rPr lang="en-US" dirty="0" smtClean="0"/>
              <a:t>Every Angular app has a </a:t>
            </a:r>
            <a:r>
              <a:rPr lang="en-US" i="1" dirty="0" smtClean="0"/>
              <a:t>root module</a:t>
            </a:r>
            <a:r>
              <a:rPr lang="en-US" dirty="0" smtClean="0"/>
              <a:t>, conventionally named </a:t>
            </a:r>
            <a:r>
              <a:rPr lang="en-US" dirty="0" err="1" smtClean="0"/>
              <a:t>AppModule</a:t>
            </a:r>
            <a:r>
              <a:rPr lang="en-US" dirty="0" smtClean="0"/>
              <a:t>, which provides the bootstrap mechanism that launches the application. An app typically contains many functional modules.</a:t>
            </a:r>
          </a:p>
          <a:p>
            <a:endParaRPr lang="en-US" dirty="0" smtClean="0"/>
          </a:p>
          <a:p>
            <a:r>
              <a:rPr lang="en-US" dirty="0" smtClean="0"/>
              <a:t>// </a:t>
            </a:r>
            <a:r>
              <a:rPr lang="en-US" dirty="0" err="1" smtClean="0"/>
              <a:t>app.module.ts</a:t>
            </a:r>
            <a:endParaRPr lang="en-US" dirty="0" smtClean="0"/>
          </a:p>
          <a:p>
            <a:r>
              <a:rPr lang="en-US" dirty="0" smtClean="0"/>
              <a:t>import { </a:t>
            </a:r>
            <a:r>
              <a:rPr lang="en-US" dirty="0" err="1" smtClean="0"/>
              <a:t>BrowserModule</a:t>
            </a:r>
            <a:r>
              <a:rPr lang="en-US" dirty="0" smtClean="0"/>
              <a:t> } from '@angular/platform-browser';</a:t>
            </a:r>
          </a:p>
          <a:p>
            <a:r>
              <a:rPr lang="en-US" dirty="0" smtClean="0"/>
              <a:t>import { </a:t>
            </a:r>
            <a:r>
              <a:rPr lang="en-US" dirty="0" err="1" smtClean="0"/>
              <a:t>NgModule</a:t>
            </a:r>
            <a:r>
              <a:rPr lang="en-US" dirty="0" smtClean="0"/>
              <a:t> } from '@angular/core';</a:t>
            </a:r>
          </a:p>
          <a:p>
            <a:r>
              <a:rPr lang="en-US" dirty="0" smtClean="0"/>
              <a:t>import { </a:t>
            </a:r>
            <a:r>
              <a:rPr lang="en-US" dirty="0" err="1" smtClean="0"/>
              <a:t>AppRoutingModule</a:t>
            </a:r>
            <a:r>
              <a:rPr lang="en-US" dirty="0" smtClean="0"/>
              <a:t> } from './app-</a:t>
            </a:r>
            <a:r>
              <a:rPr lang="en-US" dirty="0" err="1" smtClean="0"/>
              <a:t>routing.module</a:t>
            </a:r>
            <a:r>
              <a:rPr lang="en-US" dirty="0" smtClean="0"/>
              <a:t>';</a:t>
            </a:r>
          </a:p>
          <a:p>
            <a:r>
              <a:rPr lang="en-US" dirty="0" smtClean="0"/>
              <a:t>import { </a:t>
            </a:r>
            <a:r>
              <a:rPr lang="en-US" dirty="0" err="1" smtClean="0"/>
              <a:t>AppComponent</a:t>
            </a:r>
            <a:r>
              <a:rPr lang="en-US" dirty="0" smtClean="0"/>
              <a:t> } from './</a:t>
            </a:r>
            <a:r>
              <a:rPr lang="en-US" dirty="0" err="1" smtClean="0"/>
              <a:t>app.component</a:t>
            </a:r>
            <a:r>
              <a:rPr lang="en-US" dirty="0" smtClean="0"/>
              <a:t>';</a:t>
            </a:r>
          </a:p>
          <a:p>
            <a:endParaRPr lang="en-US" dirty="0" smtClean="0"/>
          </a:p>
          <a:p>
            <a:r>
              <a:rPr lang="en-US" dirty="0" smtClean="0"/>
              <a:t>@</a:t>
            </a:r>
            <a:r>
              <a:rPr lang="en-US" dirty="0" err="1" smtClean="0"/>
              <a:t>NgModule</a:t>
            </a:r>
            <a:r>
              <a:rPr lang="en-US" dirty="0" smtClean="0"/>
              <a:t>({</a:t>
            </a:r>
          </a:p>
          <a:p>
            <a:r>
              <a:rPr lang="en-US" dirty="0" smtClean="0"/>
              <a:t>  declarations: [</a:t>
            </a:r>
          </a:p>
          <a:p>
            <a:r>
              <a:rPr lang="en-US" dirty="0" smtClean="0"/>
              <a:t>    </a:t>
            </a:r>
            <a:r>
              <a:rPr lang="en-US" dirty="0" err="1" smtClean="0"/>
              <a:t>AppComponent</a:t>
            </a:r>
            <a:endParaRPr lang="en-US" dirty="0" smtClean="0"/>
          </a:p>
          <a:p>
            <a:r>
              <a:rPr lang="en-US" dirty="0" smtClean="0"/>
              <a:t>  ],</a:t>
            </a:r>
          </a:p>
          <a:p>
            <a:r>
              <a:rPr lang="en-US" dirty="0" smtClean="0"/>
              <a:t>  imports: [</a:t>
            </a:r>
          </a:p>
          <a:p>
            <a:r>
              <a:rPr lang="en-US" dirty="0" smtClean="0"/>
              <a:t>    </a:t>
            </a:r>
            <a:r>
              <a:rPr lang="en-US" dirty="0" err="1" smtClean="0"/>
              <a:t>BrowserModule</a:t>
            </a:r>
            <a:r>
              <a:rPr lang="en-US" dirty="0" smtClean="0"/>
              <a:t>,</a:t>
            </a:r>
          </a:p>
          <a:p>
            <a:r>
              <a:rPr lang="en-US" dirty="0" smtClean="0"/>
              <a:t>    </a:t>
            </a:r>
            <a:r>
              <a:rPr lang="en-US" dirty="0" err="1" smtClean="0"/>
              <a:t>AppRoutingModule</a:t>
            </a:r>
            <a:endParaRPr lang="en-US" dirty="0" smtClean="0"/>
          </a:p>
          <a:p>
            <a:r>
              <a:rPr lang="en-US" dirty="0" smtClean="0"/>
              <a:t>  ],</a:t>
            </a:r>
          </a:p>
          <a:p>
            <a:r>
              <a:rPr lang="en-US" dirty="0" smtClean="0"/>
              <a:t>  providers: [],</a:t>
            </a:r>
          </a:p>
          <a:p>
            <a:r>
              <a:rPr lang="en-US" dirty="0" smtClean="0"/>
              <a:t>  bootstrap: [</a:t>
            </a:r>
            <a:r>
              <a:rPr lang="en-US" dirty="0" err="1" smtClean="0"/>
              <a:t>AppComponent</a:t>
            </a:r>
            <a:r>
              <a:rPr lang="en-US" dirty="0" smtClean="0"/>
              <a:t>]</a:t>
            </a:r>
          </a:p>
          <a:p>
            <a:r>
              <a:rPr lang="en-US" dirty="0" smtClean="0"/>
              <a:t>})</a:t>
            </a:r>
          </a:p>
          <a:p>
            <a:r>
              <a:rPr lang="en-US" dirty="0" smtClean="0"/>
              <a:t>export class </a:t>
            </a:r>
            <a:r>
              <a:rPr lang="en-US" dirty="0" err="1" smtClean="0"/>
              <a:t>AppModule</a:t>
            </a:r>
            <a:r>
              <a:rPr lang="en-US" dirty="0" smtClean="0"/>
              <a:t> { }</a:t>
            </a:r>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4100" name="Picture 4" descr="C:\Users\Laxmi\Desktop\7.png"/>
          <p:cNvPicPr>
            <a:picLocks noChangeAspect="1" noChangeArrowheads="1"/>
          </p:cNvPicPr>
          <p:nvPr/>
        </p:nvPicPr>
        <p:blipFill>
          <a:blip r:embed="rId2" cstate="print"/>
          <a:srcRect/>
          <a:stretch>
            <a:fillRect/>
          </a:stretch>
        </p:blipFill>
        <p:spPr bwMode="auto">
          <a:xfrm>
            <a:off x="457200" y="228600"/>
            <a:ext cx="5423079" cy="2743200"/>
          </a:xfrm>
          <a:prstGeom prst="rect">
            <a:avLst/>
          </a:prstGeom>
          <a:noFill/>
        </p:spPr>
      </p:pic>
      <p:pic>
        <p:nvPicPr>
          <p:cNvPr id="6" name="Picture 2" descr="C:\Users\Laxmi\Desktop\8.png"/>
          <p:cNvPicPr>
            <a:picLocks noChangeAspect="1" noChangeArrowheads="1"/>
          </p:cNvPicPr>
          <p:nvPr/>
        </p:nvPicPr>
        <p:blipFill>
          <a:blip r:embed="rId3" cstate="print"/>
          <a:srcRect/>
          <a:stretch>
            <a:fillRect/>
          </a:stretch>
        </p:blipFill>
        <p:spPr bwMode="auto">
          <a:xfrm>
            <a:off x="3048000" y="3276600"/>
            <a:ext cx="5791200" cy="2908595"/>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1026" name="Picture 2" descr="C:\Users\Laxmi\Desktop\1.png"/>
          <p:cNvPicPr>
            <a:picLocks noChangeAspect="1" noChangeArrowheads="1"/>
          </p:cNvPicPr>
          <p:nvPr/>
        </p:nvPicPr>
        <p:blipFill>
          <a:blip r:embed="rId2" cstate="print"/>
          <a:srcRect/>
          <a:stretch>
            <a:fillRect/>
          </a:stretch>
        </p:blipFill>
        <p:spPr bwMode="auto">
          <a:xfrm>
            <a:off x="685800" y="1295400"/>
            <a:ext cx="7935433" cy="3943901"/>
          </a:xfrm>
          <a:prstGeom prst="rect">
            <a:avLst/>
          </a:prstGeom>
          <a:noFill/>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5123" name="Picture 3" descr="C:\Users\Laxmi\Desktop\9.png"/>
          <p:cNvPicPr>
            <a:picLocks noChangeAspect="1" noChangeArrowheads="1"/>
          </p:cNvPicPr>
          <p:nvPr/>
        </p:nvPicPr>
        <p:blipFill>
          <a:blip r:embed="rId2" cstate="print"/>
          <a:srcRect/>
          <a:stretch>
            <a:fillRect/>
          </a:stretch>
        </p:blipFill>
        <p:spPr bwMode="auto">
          <a:xfrm>
            <a:off x="513783" y="1418944"/>
            <a:ext cx="8116433" cy="4020111"/>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457200" y="335846"/>
            <a:ext cx="8229600" cy="4524315"/>
          </a:xfrm>
          <a:prstGeom prst="rect">
            <a:avLst/>
          </a:prstGeom>
        </p:spPr>
        <p:txBody>
          <a:bodyPr wrap="square">
            <a:spAutoFit/>
          </a:bodyPr>
          <a:lstStyle/>
          <a:p>
            <a:pPr algn="just"/>
            <a:r>
              <a:rPr lang="en-US" dirty="0" smtClean="0"/>
              <a:t>Every Angular project has at least one component, the root component and root component connects the component hierarchy with a page document object model (DOM). Each component defines the class that contains application data and logic, and it is associated with the HTML template that defines the view to be displayed in a target app.</a:t>
            </a:r>
          </a:p>
          <a:p>
            <a:endParaRPr lang="en-US" dirty="0" smtClean="0"/>
          </a:p>
          <a:p>
            <a:r>
              <a:rPr lang="en-US" dirty="0" smtClean="0"/>
              <a:t>The @Component decorator identifies the class immediately below it as the component and provides the template and related component-specific metadata.</a:t>
            </a:r>
          </a:p>
          <a:p>
            <a:endParaRPr lang="en-US" dirty="0" smtClean="0"/>
          </a:p>
          <a:p>
            <a:r>
              <a:rPr lang="en-US" dirty="0" smtClean="0"/>
              <a:t>// </a:t>
            </a:r>
            <a:r>
              <a:rPr lang="en-US" dirty="0" err="1" smtClean="0"/>
              <a:t>app.component.ts</a:t>
            </a:r>
            <a:endParaRPr lang="en-US" dirty="0" smtClean="0"/>
          </a:p>
          <a:p>
            <a:endParaRPr lang="en-US" dirty="0" smtClean="0"/>
          </a:p>
          <a:p>
            <a:r>
              <a:rPr lang="en-US" dirty="0" smtClean="0"/>
              <a:t>@Component({</a:t>
            </a:r>
          </a:p>
          <a:p>
            <a:r>
              <a:rPr lang="en-US" dirty="0" smtClean="0"/>
              <a:t>  selector: 'app-root',</a:t>
            </a:r>
          </a:p>
          <a:p>
            <a:r>
              <a:rPr lang="en-US" dirty="0" smtClean="0"/>
              <a:t>  </a:t>
            </a:r>
            <a:r>
              <a:rPr lang="en-US" dirty="0" err="1" smtClean="0"/>
              <a:t>templateUrl</a:t>
            </a:r>
            <a:r>
              <a:rPr lang="en-US" dirty="0" smtClean="0"/>
              <a:t>: './</a:t>
            </a:r>
            <a:r>
              <a:rPr lang="en-US" dirty="0" err="1" smtClean="0"/>
              <a:t>app.component.html</a:t>
            </a:r>
            <a:r>
              <a:rPr lang="en-US" dirty="0" smtClean="0"/>
              <a:t>',</a:t>
            </a:r>
          </a:p>
          <a:p>
            <a:r>
              <a:rPr lang="en-US" dirty="0" smtClean="0"/>
              <a:t>  </a:t>
            </a:r>
            <a:r>
              <a:rPr lang="en-US" dirty="0" err="1" smtClean="0"/>
              <a:t>styleUrls</a:t>
            </a:r>
            <a:r>
              <a:rPr lang="en-US" dirty="0" smtClean="0"/>
              <a:t>: ['./</a:t>
            </a:r>
            <a:r>
              <a:rPr lang="en-US" dirty="0" err="1" smtClean="0"/>
              <a:t>app.component.css</a:t>
            </a:r>
            <a:r>
              <a:rPr lang="en-US" dirty="0" smtClean="0"/>
              <a:t>']</a:t>
            </a:r>
          </a:p>
          <a:p>
            <a:r>
              <a:rPr lang="en-US" dirty="0" smtClean="0"/>
              <a:t>})</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6146" name="Picture 2" descr="C:\Users\Laxmi\Desktop\10.png"/>
          <p:cNvPicPr>
            <a:picLocks noChangeAspect="1" noChangeArrowheads="1"/>
          </p:cNvPicPr>
          <p:nvPr/>
        </p:nvPicPr>
        <p:blipFill>
          <a:blip r:embed="rId2" cstate="print"/>
          <a:srcRect/>
          <a:stretch>
            <a:fillRect/>
          </a:stretch>
        </p:blipFill>
        <p:spPr bwMode="auto">
          <a:xfrm>
            <a:off x="457200" y="304800"/>
            <a:ext cx="5562600" cy="2850185"/>
          </a:xfrm>
          <a:prstGeom prst="rect">
            <a:avLst/>
          </a:prstGeom>
          <a:noFill/>
        </p:spPr>
      </p:pic>
      <p:pic>
        <p:nvPicPr>
          <p:cNvPr id="6147" name="Picture 3"/>
          <p:cNvPicPr>
            <a:picLocks noChangeAspect="1" noChangeArrowheads="1"/>
          </p:cNvPicPr>
          <p:nvPr/>
        </p:nvPicPr>
        <p:blipFill>
          <a:blip r:embed="rId3" cstate="print"/>
          <a:srcRect/>
          <a:stretch>
            <a:fillRect/>
          </a:stretch>
        </p:blipFill>
        <p:spPr bwMode="auto">
          <a:xfrm>
            <a:off x="2362200" y="3352800"/>
            <a:ext cx="6424613" cy="290695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7170" name="Picture 2" descr="C:\Users\Laxmi\Desktop\11.png"/>
          <p:cNvPicPr>
            <a:picLocks noChangeAspect="1" noChangeArrowheads="1"/>
          </p:cNvPicPr>
          <p:nvPr/>
        </p:nvPicPr>
        <p:blipFill>
          <a:blip r:embed="rId2" cstate="print"/>
          <a:srcRect/>
          <a:stretch>
            <a:fillRect/>
          </a:stretch>
        </p:blipFill>
        <p:spPr bwMode="auto">
          <a:xfrm>
            <a:off x="304801" y="228600"/>
            <a:ext cx="6609650" cy="2971800"/>
          </a:xfrm>
          <a:prstGeom prst="rect">
            <a:avLst/>
          </a:prstGeom>
          <a:noFill/>
        </p:spPr>
      </p:pic>
      <p:pic>
        <p:nvPicPr>
          <p:cNvPr id="7171" name="Picture 3" descr="C:\Users\Laxmi\Desktop\12.png"/>
          <p:cNvPicPr>
            <a:picLocks noChangeAspect="1" noChangeArrowheads="1"/>
          </p:cNvPicPr>
          <p:nvPr/>
        </p:nvPicPr>
        <p:blipFill>
          <a:blip r:embed="rId3" cstate="print"/>
          <a:srcRect/>
          <a:stretch>
            <a:fillRect/>
          </a:stretch>
        </p:blipFill>
        <p:spPr bwMode="auto">
          <a:xfrm>
            <a:off x="2286000" y="3352800"/>
            <a:ext cx="6532629" cy="2933700"/>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609600" y="381000"/>
            <a:ext cx="8077200" cy="4524315"/>
          </a:xfrm>
          <a:prstGeom prst="rect">
            <a:avLst/>
          </a:prstGeom>
        </p:spPr>
        <p:txBody>
          <a:bodyPr wrap="square">
            <a:spAutoFit/>
          </a:bodyPr>
          <a:lstStyle/>
          <a:p>
            <a:r>
              <a:rPr lang="en-US" b="1" dirty="0" smtClean="0">
                <a:solidFill>
                  <a:srgbClr val="0070C0"/>
                </a:solidFill>
              </a:rPr>
              <a:t>Data Binding</a:t>
            </a:r>
          </a:p>
          <a:p>
            <a:r>
              <a:rPr lang="en-US" dirty="0" smtClean="0"/>
              <a:t>Angular allows defining communication between a component and the DOM, making it very easy to define interactive applications without worrying about pulling and pushing the data.</a:t>
            </a:r>
          </a:p>
          <a:p>
            <a:endParaRPr lang="en-US" dirty="0" smtClean="0"/>
          </a:p>
          <a:p>
            <a:r>
              <a:rPr lang="en-US" dirty="0" smtClean="0"/>
              <a:t>From the Component to the DOM</a:t>
            </a:r>
          </a:p>
          <a:p>
            <a:r>
              <a:rPr lang="en-US" dirty="0" smtClean="0"/>
              <a:t>Interpolation: {{ value }}: Interpolation adds the value of the property from the component.</a:t>
            </a:r>
          </a:p>
          <a:p>
            <a:endParaRPr lang="en-US" dirty="0" smtClean="0"/>
          </a:p>
          <a:p>
            <a:r>
              <a:rPr lang="en-US" dirty="0" smtClean="0"/>
              <a:t>Property binding: [property]=”value”</a:t>
            </a:r>
          </a:p>
          <a:p>
            <a:r>
              <a:rPr lang="en-US" dirty="0" smtClean="0"/>
              <a:t>With property binding, a value is passed from a component to a specified property, which can often be a simple html attribute.</a:t>
            </a:r>
          </a:p>
          <a:p>
            <a:endParaRPr lang="en-US" dirty="0" smtClean="0"/>
          </a:p>
          <a:p>
            <a:r>
              <a:rPr lang="en-US" dirty="0" smtClean="0"/>
              <a:t>&lt;input type="text" [value]="student.name" /&gt;</a:t>
            </a:r>
          </a:p>
          <a:p>
            <a:r>
              <a:rPr lang="en-US" dirty="0" smtClean="0"/>
              <a:t>&lt;input type="text" [value]="</a:t>
            </a:r>
            <a:r>
              <a:rPr lang="en-US" dirty="0" err="1" smtClean="0"/>
              <a:t>student.college</a:t>
            </a:r>
            <a:r>
              <a:rPr lang="en-US" dirty="0" smtClean="0"/>
              <a:t>" /&gt;</a:t>
            </a:r>
          </a:p>
          <a:p>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533400"/>
            <a:ext cx="8534400" cy="4801314"/>
          </a:xfrm>
          <a:prstGeom prst="rect">
            <a:avLst/>
          </a:prstGeom>
        </p:spPr>
        <p:txBody>
          <a:bodyPr wrap="square">
            <a:spAutoFit/>
          </a:bodyPr>
          <a:lstStyle/>
          <a:p>
            <a:pPr algn="just"/>
            <a:r>
              <a:rPr lang="en-US" b="1" dirty="0" smtClean="0">
                <a:solidFill>
                  <a:srgbClr val="0070C0"/>
                </a:solidFill>
              </a:rPr>
              <a:t>Services</a:t>
            </a:r>
            <a:endParaRPr lang="en-US" dirty="0" smtClean="0">
              <a:solidFill>
                <a:srgbClr val="0070C0"/>
              </a:solidFill>
            </a:endParaRPr>
          </a:p>
          <a:p>
            <a:pPr algn="just"/>
            <a:r>
              <a:rPr lang="en-US" dirty="0" smtClean="0"/>
              <a:t>For data or logic that isn’t associated with a specific view, and that you want to share across components, you create a service class. The @</a:t>
            </a:r>
            <a:r>
              <a:rPr lang="en-US" dirty="0" err="1" smtClean="0"/>
              <a:t>Injectable</a:t>
            </a:r>
            <a:r>
              <a:rPr lang="en-US" dirty="0" smtClean="0"/>
              <a:t> decorator immediately precedes the service class definition. The decorator provides the metadata that allows your service to be </a:t>
            </a:r>
            <a:r>
              <a:rPr lang="en-US" i="1" dirty="0" smtClean="0"/>
              <a:t>injected</a:t>
            </a:r>
            <a:r>
              <a:rPr lang="en-US" dirty="0" smtClean="0"/>
              <a:t> into client components as a dependency. Angular distinguishes components from services to increase modularity and reusability. By separating a component’s view-related functionality from other kinds of processing, you can make your component classes lean and efficient.</a:t>
            </a:r>
          </a:p>
          <a:p>
            <a:pPr algn="just"/>
            <a:endParaRPr lang="en-US" dirty="0" smtClean="0"/>
          </a:p>
          <a:p>
            <a:pPr algn="just"/>
            <a:endParaRPr lang="en-US" dirty="0" smtClean="0"/>
          </a:p>
          <a:p>
            <a:pPr algn="just"/>
            <a:r>
              <a:rPr lang="en-US" b="1" dirty="0" smtClean="0">
                <a:solidFill>
                  <a:srgbClr val="0070C0"/>
                </a:solidFill>
              </a:rPr>
              <a:t>Dependency Injection</a:t>
            </a:r>
            <a:endParaRPr lang="en-US" dirty="0" smtClean="0">
              <a:solidFill>
                <a:srgbClr val="0070C0"/>
              </a:solidFill>
            </a:endParaRPr>
          </a:p>
          <a:p>
            <a:pPr algn="just"/>
            <a:r>
              <a:rPr lang="en-US" dirty="0" smtClean="0"/>
              <a:t>Dependency injection (DI) lets you keep your component classes lean and efficient. DI does not fetch data from a server, validate the user input, or log directly to the console instead they delegate such tasks to the services. DI is wired into a Angular framework and used everywhere to provide new components with the services or other things they need. Components consume services; that is, you can </a:t>
            </a:r>
            <a:r>
              <a:rPr lang="en-US" i="1" dirty="0" smtClean="0"/>
              <a:t>inject</a:t>
            </a:r>
            <a:r>
              <a:rPr lang="en-US" dirty="0" smtClean="0"/>
              <a:t> a service into a component, giving the component access to that service class.</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400" y="609600"/>
            <a:ext cx="8001000" cy="3416320"/>
          </a:xfrm>
          <a:prstGeom prst="rect">
            <a:avLst/>
          </a:prstGeom>
        </p:spPr>
        <p:txBody>
          <a:bodyPr wrap="square">
            <a:spAutoFit/>
          </a:bodyPr>
          <a:lstStyle/>
          <a:p>
            <a:r>
              <a:rPr lang="en-US" b="1" dirty="0" err="1">
                <a:solidFill>
                  <a:srgbClr val="0070C0"/>
                </a:solidFill>
              </a:rPr>
              <a:t>TypeScript</a:t>
            </a:r>
            <a:r>
              <a:rPr lang="en-US" b="1" dirty="0">
                <a:solidFill>
                  <a:srgbClr val="0070C0"/>
                </a:solidFill>
              </a:rPr>
              <a:t> </a:t>
            </a:r>
            <a:r>
              <a:rPr lang="en-US" b="1" dirty="0" smtClean="0">
                <a:solidFill>
                  <a:srgbClr val="0070C0"/>
                </a:solidFill>
              </a:rPr>
              <a:t>Configuration</a:t>
            </a:r>
          </a:p>
          <a:p>
            <a:endParaRPr lang="en-US" b="1" dirty="0">
              <a:solidFill>
                <a:schemeClr val="accent1">
                  <a:lumMod val="75000"/>
                </a:schemeClr>
              </a:solidFill>
            </a:endParaRPr>
          </a:p>
          <a:p>
            <a:pPr algn="just"/>
            <a:r>
              <a:rPr lang="en-US" dirty="0" err="1"/>
              <a:t>TypeScript</a:t>
            </a:r>
            <a:r>
              <a:rPr lang="en-US" dirty="0"/>
              <a:t> is a primary language for Angular application development. It is a superset of JavaScript with design-time support for type safety and tooling</a:t>
            </a:r>
            <a:r>
              <a:rPr lang="en-US" dirty="0" smtClean="0"/>
              <a:t>.</a:t>
            </a:r>
          </a:p>
          <a:p>
            <a:pPr algn="just"/>
            <a:endParaRPr lang="en-US" dirty="0"/>
          </a:p>
          <a:p>
            <a:pPr algn="just"/>
            <a:r>
              <a:rPr lang="en-US" dirty="0"/>
              <a:t>Browsers can't execute </a:t>
            </a:r>
            <a:r>
              <a:rPr lang="en-US" dirty="0" err="1"/>
              <a:t>TypeScript</a:t>
            </a:r>
            <a:r>
              <a:rPr lang="en-US" dirty="0"/>
              <a:t> directly. Typescript must be "</a:t>
            </a:r>
            <a:r>
              <a:rPr lang="en-US" dirty="0" err="1"/>
              <a:t>transpiled</a:t>
            </a:r>
            <a:r>
              <a:rPr lang="en-US" dirty="0"/>
              <a:t>" into JavaScript using the </a:t>
            </a:r>
            <a:r>
              <a:rPr lang="en-US" i="1" dirty="0" err="1"/>
              <a:t>tsc</a:t>
            </a:r>
            <a:r>
              <a:rPr lang="en-US" dirty="0"/>
              <a:t> compiler, which requires some configuration</a:t>
            </a:r>
            <a:r>
              <a:rPr lang="en-US" dirty="0" smtClean="0"/>
              <a:t>.</a:t>
            </a:r>
          </a:p>
          <a:p>
            <a:pPr algn="just"/>
            <a:endParaRPr lang="en-US" dirty="0"/>
          </a:p>
          <a:p>
            <a:pPr algn="just"/>
            <a:r>
              <a:rPr lang="en-US" dirty="0"/>
              <a:t>This page covers some aspects of </a:t>
            </a:r>
            <a:r>
              <a:rPr lang="en-US" dirty="0" err="1"/>
              <a:t>TypeScript</a:t>
            </a:r>
            <a:r>
              <a:rPr lang="en-US" dirty="0"/>
              <a:t> configuration and the </a:t>
            </a:r>
            <a:r>
              <a:rPr lang="en-US" dirty="0" err="1"/>
              <a:t>TypeScript</a:t>
            </a:r>
            <a:r>
              <a:rPr lang="en-US" dirty="0"/>
              <a:t> environment that are important to Angular developers, including details about the following files:</a:t>
            </a:r>
          </a:p>
          <a:p>
            <a:pPr algn="just"/>
            <a:r>
              <a:rPr lang="en-US" dirty="0" err="1">
                <a:hlinkClick r:id="rId2"/>
              </a:rPr>
              <a:t>tsconfig.json</a:t>
            </a:r>
            <a:r>
              <a:rPr lang="en-US" dirty="0" err="1"/>
              <a:t>—TypeScript</a:t>
            </a:r>
            <a:r>
              <a:rPr lang="en-US" dirty="0"/>
              <a:t> compiler configuration.</a:t>
            </a: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TextBox 4"/>
          <p:cNvSpPr txBox="1"/>
          <p:nvPr/>
        </p:nvSpPr>
        <p:spPr>
          <a:xfrm>
            <a:off x="304800" y="457200"/>
            <a:ext cx="8649484" cy="3139321"/>
          </a:xfrm>
          <a:prstGeom prst="rect">
            <a:avLst/>
          </a:prstGeom>
          <a:noFill/>
        </p:spPr>
        <p:txBody>
          <a:bodyPr wrap="none" rtlCol="0">
            <a:spAutoFit/>
          </a:bodyPr>
          <a:lstStyle/>
          <a:p>
            <a:r>
              <a:rPr lang="en-US" b="1" dirty="0" smtClean="0">
                <a:solidFill>
                  <a:srgbClr val="0070C0"/>
                </a:solidFill>
              </a:rPr>
              <a:t>Workspace and file structure:</a:t>
            </a:r>
          </a:p>
          <a:p>
            <a:endParaRPr lang="en-US" dirty="0" smtClean="0"/>
          </a:p>
          <a:p>
            <a:r>
              <a:rPr lang="en-US" dirty="0" smtClean="0"/>
              <a:t>The Angular CLI command </a:t>
            </a:r>
            <a:r>
              <a:rPr lang="en-US" dirty="0" err="1" smtClean="0"/>
              <a:t>ng</a:t>
            </a:r>
            <a:r>
              <a:rPr lang="en-US" dirty="0" smtClean="0"/>
              <a:t> new &lt;</a:t>
            </a:r>
            <a:r>
              <a:rPr lang="en-US" dirty="0" err="1" smtClean="0"/>
              <a:t>project_name</a:t>
            </a:r>
            <a:r>
              <a:rPr lang="en-US" dirty="0" smtClean="0"/>
              <a:t>&gt; gets you started. When you run this</a:t>
            </a:r>
          </a:p>
          <a:p>
            <a:r>
              <a:rPr lang="en-US" dirty="0" smtClean="0"/>
              <a:t>command, the CLI installs the necessary Angular </a:t>
            </a:r>
            <a:r>
              <a:rPr lang="en-US" dirty="0" err="1" smtClean="0"/>
              <a:t>npm</a:t>
            </a:r>
            <a:r>
              <a:rPr lang="en-US" dirty="0" smtClean="0"/>
              <a:t> packages and other dependencies</a:t>
            </a:r>
          </a:p>
          <a:p>
            <a:r>
              <a:rPr lang="en-US" dirty="0" smtClean="0"/>
              <a:t>in a new workspace, with a root folder named </a:t>
            </a:r>
            <a:r>
              <a:rPr lang="en-US" dirty="0" err="1" smtClean="0"/>
              <a:t>project_name</a:t>
            </a:r>
            <a:r>
              <a:rPr lang="en-US" dirty="0" smtClean="0"/>
              <a:t>. It also creates the following </a:t>
            </a:r>
          </a:p>
          <a:p>
            <a:r>
              <a:rPr lang="en-US" dirty="0" smtClean="0"/>
              <a:t>workspace and starter project files:</a:t>
            </a:r>
          </a:p>
          <a:p>
            <a:endParaRPr lang="en-US" dirty="0" smtClean="0"/>
          </a:p>
          <a:p>
            <a:r>
              <a:rPr lang="en-US" dirty="0" smtClean="0"/>
              <a:t>An initial skeleton app project, also called </a:t>
            </a:r>
            <a:r>
              <a:rPr lang="en-US" dirty="0" err="1" smtClean="0"/>
              <a:t>project_name</a:t>
            </a:r>
            <a:r>
              <a:rPr lang="en-US" dirty="0" smtClean="0"/>
              <a:t> (in the </a:t>
            </a:r>
            <a:r>
              <a:rPr lang="en-US" dirty="0" err="1" smtClean="0"/>
              <a:t>src</a:t>
            </a:r>
            <a:r>
              <a:rPr lang="en-US" dirty="0" smtClean="0"/>
              <a:t>/ subfolder).</a:t>
            </a:r>
          </a:p>
          <a:p>
            <a:r>
              <a:rPr lang="en-US" dirty="0" smtClean="0"/>
              <a:t>An end-to-end test project (in the e2e/ subfolder).</a:t>
            </a:r>
          </a:p>
          <a:p>
            <a:r>
              <a:rPr lang="en-US" dirty="0" smtClean="0"/>
              <a:t>Related configuration files.</a:t>
            </a:r>
          </a:p>
          <a:p>
            <a:r>
              <a:rPr lang="en-US" dirty="0" smtClean="0"/>
              <a:t>The initial app project contains a simple Welcome app, ready to run.</a:t>
            </a:r>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533400" y="304800"/>
            <a:ext cx="8077200" cy="6186309"/>
          </a:xfrm>
          <a:prstGeom prst="rect">
            <a:avLst/>
          </a:prstGeom>
        </p:spPr>
        <p:txBody>
          <a:bodyPr wrap="square">
            <a:spAutoFit/>
          </a:bodyPr>
          <a:lstStyle/>
          <a:p>
            <a:pPr algn="just"/>
            <a:r>
              <a:rPr lang="en-US" dirty="0" smtClean="0"/>
              <a:t>.</a:t>
            </a:r>
            <a:r>
              <a:rPr lang="en-US" dirty="0" err="1" smtClean="0"/>
              <a:t>editorconfig</a:t>
            </a:r>
            <a:r>
              <a:rPr lang="en-US" dirty="0" smtClean="0"/>
              <a:t>  		Configuration for code editors.</a:t>
            </a:r>
          </a:p>
          <a:p>
            <a:pPr algn="just"/>
            <a:r>
              <a:rPr lang="en-US" dirty="0" smtClean="0"/>
              <a:t>.</a:t>
            </a:r>
            <a:r>
              <a:rPr lang="en-US" dirty="0" err="1" smtClean="0"/>
              <a:t>gitignore</a:t>
            </a:r>
            <a:r>
              <a:rPr lang="en-US" dirty="0" smtClean="0"/>
              <a:t>	                		Specifies intentionally untracked files that Git should 			ignore.</a:t>
            </a:r>
          </a:p>
          <a:p>
            <a:pPr algn="just"/>
            <a:r>
              <a:rPr lang="en-US" dirty="0" err="1" smtClean="0"/>
              <a:t>angular.json</a:t>
            </a:r>
            <a:r>
              <a:rPr lang="en-US" dirty="0" smtClean="0"/>
              <a:t>		CLI configuration defaults for all projects in the  				workspace, including configuration options for build, 			serve, and test tools that the CLI uses, such as </a:t>
            </a:r>
            <a:r>
              <a:rPr lang="en-US" dirty="0" err="1" smtClean="0"/>
              <a:t>TSLint</a:t>
            </a:r>
            <a:r>
              <a:rPr lang="en-US" dirty="0" smtClean="0"/>
              <a:t>, 			Karma, and Protractor. For details, see Angular 				Workspace Configuration.</a:t>
            </a:r>
          </a:p>
          <a:p>
            <a:pPr algn="just"/>
            <a:r>
              <a:rPr lang="en-US" dirty="0" err="1" smtClean="0"/>
              <a:t>node_modules</a:t>
            </a:r>
            <a:r>
              <a:rPr lang="en-US" dirty="0" smtClean="0"/>
              <a:t>		Provides </a:t>
            </a:r>
            <a:r>
              <a:rPr lang="en-US" dirty="0" err="1" smtClean="0"/>
              <a:t>npm</a:t>
            </a:r>
            <a:r>
              <a:rPr lang="en-US" dirty="0" smtClean="0"/>
              <a:t> packages to the entire workspace.</a:t>
            </a:r>
          </a:p>
          <a:p>
            <a:pPr algn="just"/>
            <a:r>
              <a:rPr lang="en-US" dirty="0" err="1" smtClean="0"/>
              <a:t>package.json</a:t>
            </a:r>
            <a:r>
              <a:rPr lang="en-US" dirty="0" smtClean="0"/>
              <a:t>		Configures </a:t>
            </a:r>
            <a:r>
              <a:rPr lang="en-US" dirty="0" err="1" smtClean="0"/>
              <a:t>npm</a:t>
            </a:r>
            <a:r>
              <a:rPr lang="en-US" dirty="0" smtClean="0"/>
              <a:t> package dependencies that are 				available to all projects in the workspace. See </a:t>
            </a:r>
            <a:r>
              <a:rPr lang="en-US" dirty="0" err="1" smtClean="0"/>
              <a:t>npm</a:t>
            </a:r>
            <a:r>
              <a:rPr lang="en-US" dirty="0" smtClean="0"/>
              <a:t> 			documentation for the specific format and contents of 			this file.</a:t>
            </a:r>
          </a:p>
          <a:p>
            <a:pPr algn="just"/>
            <a:r>
              <a:rPr lang="en-US" dirty="0" smtClean="0"/>
              <a:t>package-</a:t>
            </a:r>
            <a:r>
              <a:rPr lang="en-US" dirty="0" err="1" smtClean="0"/>
              <a:t>lock.json</a:t>
            </a:r>
            <a:r>
              <a:rPr lang="en-US" dirty="0" smtClean="0"/>
              <a:t>		Provides version information for all packages installed 			into </a:t>
            </a:r>
            <a:r>
              <a:rPr lang="en-US" dirty="0" err="1" smtClean="0"/>
              <a:t>node_modules</a:t>
            </a:r>
            <a:r>
              <a:rPr lang="en-US" dirty="0" smtClean="0"/>
              <a:t> by the </a:t>
            </a:r>
            <a:r>
              <a:rPr lang="en-US" dirty="0" err="1" smtClean="0"/>
              <a:t>npm</a:t>
            </a:r>
            <a:r>
              <a:rPr lang="en-US" dirty="0" smtClean="0"/>
              <a:t> client. See </a:t>
            </a:r>
            <a:r>
              <a:rPr lang="en-US" dirty="0" err="1" smtClean="0"/>
              <a:t>npm</a:t>
            </a:r>
            <a:r>
              <a:rPr lang="en-US" dirty="0" smtClean="0"/>
              <a:t> 				documentation for details. If you use the yarn client, 			this file will be </a:t>
            </a:r>
            <a:r>
              <a:rPr lang="en-US" dirty="0" err="1" smtClean="0"/>
              <a:t>yarn.lock</a:t>
            </a:r>
            <a:r>
              <a:rPr lang="en-US" dirty="0" smtClean="0"/>
              <a:t> instead.</a:t>
            </a:r>
          </a:p>
          <a:p>
            <a:pPr algn="just"/>
            <a:r>
              <a:rPr lang="en-US" dirty="0" err="1" smtClean="0"/>
              <a:t>tsconfig.json</a:t>
            </a:r>
            <a:r>
              <a:rPr lang="en-US" dirty="0" smtClean="0"/>
              <a:t>		Default </a:t>
            </a:r>
            <a:r>
              <a:rPr lang="en-US" dirty="0" err="1" smtClean="0"/>
              <a:t>TypeScript</a:t>
            </a:r>
            <a:r>
              <a:rPr lang="en-US" dirty="0" smtClean="0"/>
              <a:t> configuration for apps in the 				workspace, including </a:t>
            </a:r>
            <a:r>
              <a:rPr lang="en-US" dirty="0" err="1" smtClean="0"/>
              <a:t>TypeScript</a:t>
            </a:r>
            <a:r>
              <a:rPr lang="en-US" dirty="0" smtClean="0"/>
              <a:t> and Angular template 			compiler options. </a:t>
            </a:r>
          </a:p>
          <a:p>
            <a:pPr algn="just"/>
            <a:r>
              <a:rPr lang="en-US" dirty="0" err="1" smtClean="0"/>
              <a:t>tslint.json</a:t>
            </a:r>
            <a:r>
              <a:rPr lang="en-US" dirty="0" smtClean="0"/>
              <a:t>	                		Default </a:t>
            </a:r>
            <a:r>
              <a:rPr lang="en-US" dirty="0" err="1" smtClean="0"/>
              <a:t>TSLint</a:t>
            </a:r>
            <a:r>
              <a:rPr lang="en-US" dirty="0" smtClean="0"/>
              <a:t> configuration for apps in the workspace.</a:t>
            </a:r>
          </a:p>
          <a:p>
            <a:pPr algn="just"/>
            <a:r>
              <a:rPr lang="en-US" dirty="0" smtClean="0"/>
              <a:t>README.md		Introductory documentation.</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838200"/>
            <a:ext cx="8610600" cy="4524315"/>
          </a:xfrm>
          <a:prstGeom prst="rect">
            <a:avLst/>
          </a:prstGeom>
        </p:spPr>
        <p:txBody>
          <a:bodyPr wrap="square">
            <a:spAutoFit/>
          </a:bodyPr>
          <a:lstStyle/>
          <a:p>
            <a:r>
              <a:rPr lang="en-US" b="1" dirty="0" smtClean="0">
                <a:solidFill>
                  <a:srgbClr val="0070C0"/>
                </a:solidFill>
              </a:rPr>
              <a:t>App source folder</a:t>
            </a:r>
          </a:p>
          <a:p>
            <a:endParaRPr lang="en-US" dirty="0" smtClean="0"/>
          </a:p>
          <a:p>
            <a:r>
              <a:rPr lang="en-US" dirty="0" smtClean="0"/>
              <a:t>app/</a:t>
            </a:r>
            <a:r>
              <a:rPr lang="en-US" dirty="0" err="1" smtClean="0"/>
              <a:t>app.component.ts</a:t>
            </a:r>
            <a:r>
              <a:rPr lang="en-US" dirty="0" smtClean="0"/>
              <a:t>	Defines the logic for the app's root component, named 				</a:t>
            </a:r>
            <a:r>
              <a:rPr lang="en-US" dirty="0" err="1" smtClean="0"/>
              <a:t>AppComponent</a:t>
            </a:r>
            <a:r>
              <a:rPr lang="en-US" dirty="0" smtClean="0"/>
              <a:t>. The view associated with this root 				component becomes the root of the view hierarchy as you 				add components and services to your app.</a:t>
            </a:r>
          </a:p>
          <a:p>
            <a:r>
              <a:rPr lang="en-US" dirty="0" smtClean="0"/>
              <a:t>app/</a:t>
            </a:r>
            <a:r>
              <a:rPr lang="en-US" dirty="0" err="1" smtClean="0"/>
              <a:t>app.component.html</a:t>
            </a:r>
            <a:r>
              <a:rPr lang="en-US" dirty="0" smtClean="0"/>
              <a:t>	Defines the HTML template associated with the root 				</a:t>
            </a:r>
            <a:r>
              <a:rPr lang="en-US" dirty="0" err="1" smtClean="0"/>
              <a:t>AppComponent</a:t>
            </a:r>
            <a:r>
              <a:rPr lang="en-US" dirty="0" smtClean="0"/>
              <a:t>.</a:t>
            </a:r>
          </a:p>
          <a:p>
            <a:r>
              <a:rPr lang="en-US" dirty="0" smtClean="0"/>
              <a:t>app/</a:t>
            </a:r>
            <a:r>
              <a:rPr lang="en-US" dirty="0" err="1" smtClean="0"/>
              <a:t>app.component.css</a:t>
            </a:r>
            <a:r>
              <a:rPr lang="en-US" dirty="0" smtClean="0"/>
              <a:t>	Defines the base CSS </a:t>
            </a:r>
            <a:r>
              <a:rPr lang="en-US" dirty="0" err="1" smtClean="0"/>
              <a:t>stylesheet</a:t>
            </a:r>
            <a:r>
              <a:rPr lang="en-US" dirty="0" smtClean="0"/>
              <a:t> for the root </a:t>
            </a:r>
            <a:r>
              <a:rPr lang="en-US" dirty="0" err="1" smtClean="0"/>
              <a:t>AppComponent</a:t>
            </a:r>
            <a:r>
              <a:rPr lang="en-US" dirty="0" smtClean="0"/>
              <a:t>.</a:t>
            </a:r>
          </a:p>
          <a:p>
            <a:r>
              <a:rPr lang="en-US" dirty="0" smtClean="0"/>
              <a:t>app/</a:t>
            </a:r>
            <a:r>
              <a:rPr lang="en-US" dirty="0" err="1" smtClean="0"/>
              <a:t>app.component.spec.ts</a:t>
            </a:r>
            <a:r>
              <a:rPr lang="en-US" dirty="0" smtClean="0"/>
              <a:t>	Defines a unit test for the root </a:t>
            </a:r>
            <a:r>
              <a:rPr lang="en-US" dirty="0" err="1" smtClean="0"/>
              <a:t>AppComponent</a:t>
            </a:r>
            <a:r>
              <a:rPr lang="en-US" dirty="0" smtClean="0"/>
              <a:t>.</a:t>
            </a:r>
          </a:p>
          <a:p>
            <a:r>
              <a:rPr lang="en-US" dirty="0" smtClean="0"/>
              <a:t>app/</a:t>
            </a:r>
            <a:r>
              <a:rPr lang="en-US" dirty="0" err="1" smtClean="0"/>
              <a:t>app.module.ts</a:t>
            </a:r>
            <a:r>
              <a:rPr lang="en-US" dirty="0" smtClean="0"/>
              <a:t>		Defines the root module, named </a:t>
            </a:r>
            <a:r>
              <a:rPr lang="en-US" dirty="0" err="1" smtClean="0"/>
              <a:t>AppModule</a:t>
            </a:r>
            <a:r>
              <a:rPr lang="en-US" dirty="0" smtClean="0"/>
              <a:t>, that tells 				Angular how to assemble the application. Initially declares 				only the </a:t>
            </a:r>
            <a:r>
              <a:rPr lang="en-US" dirty="0" err="1" smtClean="0"/>
              <a:t>AppComponent</a:t>
            </a:r>
            <a:r>
              <a:rPr lang="en-US" dirty="0" smtClean="0"/>
              <a:t>. As you add more components to 				the app, they must be declared here.</a:t>
            </a:r>
          </a:p>
          <a:p>
            <a:r>
              <a:rPr lang="en-US" dirty="0" smtClean="0"/>
              <a:t>assets/*			Contains image files and other asset files to be copied as-is 			when you build your application.</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2050" name="Picture 2"/>
          <p:cNvPicPr>
            <a:picLocks noChangeAspect="1" noChangeArrowheads="1"/>
          </p:cNvPicPr>
          <p:nvPr/>
        </p:nvPicPr>
        <p:blipFill>
          <a:blip r:embed="rId2" cstate="print"/>
          <a:srcRect/>
          <a:stretch>
            <a:fillRect/>
          </a:stretch>
        </p:blipFill>
        <p:spPr bwMode="auto">
          <a:xfrm>
            <a:off x="990600" y="1752600"/>
            <a:ext cx="7277100" cy="32861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4800" y="117693"/>
            <a:ext cx="7620000" cy="6740307"/>
          </a:xfrm>
          <a:prstGeom prst="rect">
            <a:avLst/>
          </a:prstGeom>
          <a:noFill/>
        </p:spPr>
        <p:txBody>
          <a:bodyPr wrap="square" rtlCol="0">
            <a:spAutoFit/>
          </a:bodyPr>
          <a:lstStyle/>
          <a:p>
            <a:endParaRPr lang="en-US" sz="2000" b="1" dirty="0" smtClean="0">
              <a:solidFill>
                <a:srgbClr val="0070C0"/>
              </a:solidFill>
            </a:endParaRPr>
          </a:p>
          <a:p>
            <a:r>
              <a:rPr lang="en-US" b="1" dirty="0" smtClean="0">
                <a:solidFill>
                  <a:srgbClr val="0070C0"/>
                </a:solidFill>
              </a:rPr>
              <a:t>Angular Installation</a:t>
            </a:r>
          </a:p>
          <a:p>
            <a:r>
              <a:rPr lang="en-US" dirty="0" smtClean="0"/>
              <a:t>Download </a:t>
            </a:r>
            <a:r>
              <a:rPr lang="en-US" dirty="0" err="1" smtClean="0"/>
              <a:t>Nodejs</a:t>
            </a:r>
            <a:r>
              <a:rPr lang="en-US" dirty="0" smtClean="0"/>
              <a:t>-</a:t>
            </a:r>
          </a:p>
          <a:p>
            <a:r>
              <a:rPr lang="en-US" dirty="0" smtClean="0">
                <a:hlinkClick r:id="rId2"/>
              </a:rPr>
              <a:t>https://nodejs.org/en/</a:t>
            </a:r>
            <a:endParaRPr lang="en-US" dirty="0" smtClean="0"/>
          </a:p>
          <a:p>
            <a:endParaRPr lang="en-US" dirty="0"/>
          </a:p>
          <a:p>
            <a:endParaRPr lang="en-US" dirty="0" smtClean="0"/>
          </a:p>
          <a:p>
            <a:r>
              <a:rPr lang="en-US" dirty="0" smtClean="0"/>
              <a:t>Steps for Angular:</a:t>
            </a:r>
          </a:p>
          <a:p>
            <a:r>
              <a:rPr lang="en-US" dirty="0" err="1" smtClean="0"/>
              <a:t>npm</a:t>
            </a:r>
            <a:r>
              <a:rPr lang="en-US" dirty="0" smtClean="0"/>
              <a:t> install -g @angular/</a:t>
            </a:r>
            <a:r>
              <a:rPr lang="en-US" dirty="0" err="1" smtClean="0"/>
              <a:t>cli</a:t>
            </a:r>
            <a:r>
              <a:rPr lang="en-US" dirty="0" smtClean="0"/>
              <a:t>       (</a:t>
            </a:r>
            <a:r>
              <a:rPr lang="en-US" dirty="0" err="1" smtClean="0"/>
              <a:t>npm</a:t>
            </a:r>
            <a:r>
              <a:rPr lang="en-US" dirty="0" smtClean="0"/>
              <a:t> – node package manager)</a:t>
            </a:r>
          </a:p>
          <a:p>
            <a:r>
              <a:rPr lang="en-US" dirty="0" err="1" smtClean="0"/>
              <a:t>ng</a:t>
            </a:r>
            <a:r>
              <a:rPr lang="en-US" dirty="0" smtClean="0"/>
              <a:t> new my-dream-app              (</a:t>
            </a:r>
            <a:r>
              <a:rPr lang="en-US" dirty="0" err="1" smtClean="0"/>
              <a:t>ng</a:t>
            </a:r>
            <a:r>
              <a:rPr lang="en-US" dirty="0" smtClean="0"/>
              <a:t> means angular)</a:t>
            </a:r>
          </a:p>
          <a:p>
            <a:r>
              <a:rPr lang="en-US" dirty="0" err="1" smtClean="0"/>
              <a:t>cd</a:t>
            </a:r>
            <a:r>
              <a:rPr lang="en-US" dirty="0" smtClean="0"/>
              <a:t> my-dream-app                       (current directory)</a:t>
            </a:r>
          </a:p>
          <a:p>
            <a:r>
              <a:rPr lang="en-US" dirty="0" err="1" smtClean="0"/>
              <a:t>ng</a:t>
            </a:r>
            <a:r>
              <a:rPr lang="en-US" dirty="0" smtClean="0"/>
              <a:t> serve</a:t>
            </a:r>
          </a:p>
          <a:p>
            <a:endParaRPr lang="en-US" dirty="0"/>
          </a:p>
          <a:p>
            <a:r>
              <a:rPr lang="en-US" dirty="0" err="1"/>
              <a:t>n</a:t>
            </a:r>
            <a:r>
              <a:rPr lang="en-US" dirty="0" err="1" smtClean="0"/>
              <a:t>g</a:t>
            </a:r>
            <a:r>
              <a:rPr lang="en-US" dirty="0" smtClean="0"/>
              <a:t> new:</a:t>
            </a:r>
          </a:p>
          <a:p>
            <a:r>
              <a:rPr lang="en-US" dirty="0" smtClean="0"/>
              <a:t>The </a:t>
            </a:r>
            <a:r>
              <a:rPr lang="en-US" dirty="0"/>
              <a:t>Angular CLI makes it easy to create an application that already </a:t>
            </a:r>
            <a:r>
              <a:rPr lang="en-US" dirty="0" smtClean="0"/>
              <a:t>work.</a:t>
            </a:r>
          </a:p>
          <a:p>
            <a:endParaRPr lang="en-US" dirty="0"/>
          </a:p>
          <a:p>
            <a:r>
              <a:rPr lang="en-US" dirty="0" err="1" smtClean="0"/>
              <a:t>ng</a:t>
            </a:r>
            <a:r>
              <a:rPr lang="en-US" dirty="0" smtClean="0"/>
              <a:t> </a:t>
            </a:r>
            <a:r>
              <a:rPr lang="en-US" dirty="0"/>
              <a:t>generate</a:t>
            </a:r>
          </a:p>
          <a:p>
            <a:r>
              <a:rPr lang="en-US" dirty="0"/>
              <a:t>Generate components, routes, services and pipes with a simple </a:t>
            </a:r>
            <a:r>
              <a:rPr lang="en-US" dirty="0" smtClean="0"/>
              <a:t>command.</a:t>
            </a:r>
          </a:p>
          <a:p>
            <a:endParaRPr lang="en-US" dirty="0"/>
          </a:p>
          <a:p>
            <a:r>
              <a:rPr lang="en-US" dirty="0" err="1" smtClean="0"/>
              <a:t>ng</a:t>
            </a:r>
            <a:r>
              <a:rPr lang="en-US" dirty="0" smtClean="0"/>
              <a:t> </a:t>
            </a:r>
            <a:r>
              <a:rPr lang="en-US" dirty="0"/>
              <a:t>serve</a:t>
            </a:r>
          </a:p>
          <a:p>
            <a:r>
              <a:rPr lang="en-US" dirty="0"/>
              <a:t>Easily test your app locally while developing</a:t>
            </a:r>
            <a:r>
              <a:rPr lang="en-US" dirty="0" smtClean="0"/>
              <a:t>.</a:t>
            </a:r>
          </a:p>
          <a:p>
            <a:endParaRPr lang="en-US" dirty="0"/>
          </a:p>
          <a:p>
            <a:endParaRPr lang="en-US" dirty="0"/>
          </a:p>
          <a:p>
            <a:endParaRPr lang="en-US" dirty="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pic>
        <p:nvPicPr>
          <p:cNvPr id="86018" name="Picture 2"/>
          <p:cNvPicPr>
            <a:picLocks noChangeAspect="1" noChangeArrowheads="1"/>
          </p:cNvPicPr>
          <p:nvPr/>
        </p:nvPicPr>
        <p:blipFill>
          <a:blip r:embed="rId3" cstate="print"/>
          <a:srcRect/>
          <a:stretch>
            <a:fillRect/>
          </a:stretch>
        </p:blipFill>
        <p:spPr bwMode="auto">
          <a:xfrm>
            <a:off x="7010400" y="2057400"/>
            <a:ext cx="1352550" cy="1143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304800"/>
            <a:ext cx="8229600" cy="5632311"/>
          </a:xfrm>
          <a:prstGeom prst="rect">
            <a:avLst/>
          </a:prstGeom>
        </p:spPr>
        <p:txBody>
          <a:bodyPr wrap="square">
            <a:spAutoFit/>
          </a:bodyPr>
          <a:lstStyle/>
          <a:p>
            <a:r>
              <a:rPr lang="en-US" b="1" dirty="0" smtClean="0">
                <a:solidFill>
                  <a:srgbClr val="0070C0"/>
                </a:solidFill>
              </a:rPr>
              <a:t>Template</a:t>
            </a:r>
            <a:r>
              <a:rPr lang="en-US" dirty="0" smtClean="0"/>
              <a:t> − This is used to render the view for the application. This contains the HTML that needs to be rendered in the application. This part also includes the binding and directives.</a:t>
            </a:r>
          </a:p>
          <a:p>
            <a:endParaRPr lang="en-US" dirty="0" smtClean="0"/>
          </a:p>
          <a:p>
            <a:r>
              <a:rPr lang="en-US" b="1" dirty="0" smtClean="0">
                <a:solidFill>
                  <a:srgbClr val="0070C0"/>
                </a:solidFill>
              </a:rPr>
              <a:t>Class</a:t>
            </a:r>
            <a:r>
              <a:rPr lang="en-US" dirty="0" smtClean="0"/>
              <a:t> − This is like a class defined in any language such as C. This contains properties and methods. This has the code which is used to support the view. It is defined in </a:t>
            </a:r>
            <a:r>
              <a:rPr lang="en-US" dirty="0" err="1" smtClean="0"/>
              <a:t>TypeScript</a:t>
            </a:r>
            <a:r>
              <a:rPr lang="en-US" dirty="0" smtClean="0"/>
              <a:t>.</a:t>
            </a:r>
          </a:p>
          <a:p>
            <a:endParaRPr lang="en-US" dirty="0" smtClean="0"/>
          </a:p>
          <a:p>
            <a:r>
              <a:rPr lang="en-US" dirty="0" smtClean="0"/>
              <a:t>The class normally has the following syntax in </a:t>
            </a:r>
            <a:r>
              <a:rPr lang="en-US" dirty="0" err="1" smtClean="0"/>
              <a:t>TypeScript</a:t>
            </a:r>
            <a:r>
              <a:rPr lang="en-US" dirty="0" smtClean="0"/>
              <a:t>.</a:t>
            </a:r>
          </a:p>
          <a:p>
            <a:r>
              <a:rPr lang="en-US" sz="1200" dirty="0" smtClean="0"/>
              <a:t>Syntax</a:t>
            </a:r>
          </a:p>
          <a:p>
            <a:r>
              <a:rPr lang="en-US" sz="1200" dirty="0" smtClean="0"/>
              <a:t>class </a:t>
            </a:r>
            <a:r>
              <a:rPr lang="en-US" sz="1200" dirty="0" err="1" smtClean="0"/>
              <a:t>classname</a:t>
            </a:r>
            <a:r>
              <a:rPr lang="en-US" sz="1200" dirty="0" smtClean="0"/>
              <a:t> {</a:t>
            </a:r>
          </a:p>
          <a:p>
            <a:r>
              <a:rPr lang="en-US" sz="1200" dirty="0" smtClean="0"/>
              <a:t>   </a:t>
            </a:r>
            <a:r>
              <a:rPr lang="en-US" sz="1200" dirty="0" err="1" smtClean="0"/>
              <a:t>Propertyname</a:t>
            </a:r>
            <a:r>
              <a:rPr lang="en-US" sz="1200" dirty="0" smtClean="0"/>
              <a:t>: </a:t>
            </a:r>
            <a:r>
              <a:rPr lang="en-US" sz="1200" dirty="0" err="1" smtClean="0"/>
              <a:t>PropertyType</a:t>
            </a:r>
            <a:r>
              <a:rPr lang="en-US" sz="1200" dirty="0" smtClean="0"/>
              <a:t> = Value</a:t>
            </a:r>
          </a:p>
          <a:p>
            <a:r>
              <a:rPr lang="en-US" sz="1200" dirty="0" smtClean="0"/>
              <a:t>}</a:t>
            </a:r>
          </a:p>
          <a:p>
            <a:r>
              <a:rPr lang="en-US" sz="1200" dirty="0" smtClean="0"/>
              <a:t>Parameters</a:t>
            </a:r>
          </a:p>
          <a:p>
            <a:r>
              <a:rPr lang="en-US" sz="1200" dirty="0" err="1" smtClean="0"/>
              <a:t>Classname</a:t>
            </a:r>
            <a:r>
              <a:rPr lang="en-US" sz="1200" dirty="0" smtClean="0"/>
              <a:t> − This is the name to be given to the class.</a:t>
            </a:r>
          </a:p>
          <a:p>
            <a:endParaRPr lang="en-US" sz="1200" dirty="0" smtClean="0"/>
          </a:p>
          <a:p>
            <a:r>
              <a:rPr lang="en-US" sz="1200" dirty="0" err="1" smtClean="0"/>
              <a:t>Propertyname</a:t>
            </a:r>
            <a:r>
              <a:rPr lang="en-US" sz="1200" dirty="0" smtClean="0"/>
              <a:t> − This is the name to be given to the property.</a:t>
            </a:r>
          </a:p>
          <a:p>
            <a:endParaRPr lang="en-US" sz="1200" dirty="0" smtClean="0"/>
          </a:p>
          <a:p>
            <a:r>
              <a:rPr lang="en-US" sz="1200" dirty="0" err="1" smtClean="0"/>
              <a:t>PropertyType</a:t>
            </a:r>
            <a:r>
              <a:rPr lang="en-US" sz="1200" dirty="0" smtClean="0"/>
              <a:t> − Since </a:t>
            </a:r>
            <a:r>
              <a:rPr lang="en-US" sz="1200" dirty="0" err="1" smtClean="0"/>
              <a:t>TypeScript</a:t>
            </a:r>
            <a:r>
              <a:rPr lang="en-US" sz="1200" dirty="0" smtClean="0"/>
              <a:t> is strongly typed, you need to give a type to the property.</a:t>
            </a:r>
          </a:p>
          <a:p>
            <a:endParaRPr lang="en-US" sz="1200" dirty="0" smtClean="0"/>
          </a:p>
          <a:p>
            <a:r>
              <a:rPr lang="en-US" sz="1200" dirty="0" smtClean="0"/>
              <a:t>Value − This is the value to be given to the property.</a:t>
            </a:r>
          </a:p>
          <a:p>
            <a:endParaRPr lang="en-US" dirty="0" smtClean="0"/>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33400" y="381000"/>
            <a:ext cx="8001000" cy="5078313"/>
          </a:xfrm>
          <a:prstGeom prst="rect">
            <a:avLst/>
          </a:prstGeom>
        </p:spPr>
        <p:txBody>
          <a:bodyPr wrap="square">
            <a:spAutoFit/>
          </a:bodyPr>
          <a:lstStyle/>
          <a:p>
            <a:r>
              <a:rPr lang="en-US" dirty="0" smtClean="0"/>
              <a:t>export class </a:t>
            </a:r>
            <a:r>
              <a:rPr lang="en-US" dirty="0" err="1" smtClean="0"/>
              <a:t>AppComponent</a:t>
            </a:r>
            <a:r>
              <a:rPr lang="en-US" dirty="0" smtClean="0"/>
              <a:t> {</a:t>
            </a:r>
          </a:p>
          <a:p>
            <a:r>
              <a:rPr lang="en-US" dirty="0" smtClean="0"/>
              <a:t>   </a:t>
            </a:r>
            <a:r>
              <a:rPr lang="en-US" dirty="0" err="1" smtClean="0"/>
              <a:t>appTitle</a:t>
            </a:r>
            <a:r>
              <a:rPr lang="en-US" dirty="0" smtClean="0"/>
              <a:t>: string = 'Welcome';</a:t>
            </a:r>
          </a:p>
          <a:p>
            <a:r>
              <a:rPr lang="en-US" dirty="0" smtClean="0"/>
              <a:t>}</a:t>
            </a:r>
          </a:p>
          <a:p>
            <a:r>
              <a:rPr lang="en-US" dirty="0" smtClean="0"/>
              <a:t>In the example, the following things need to be noted −</a:t>
            </a:r>
          </a:p>
          <a:p>
            <a:endParaRPr lang="en-US" dirty="0" smtClean="0"/>
          </a:p>
          <a:p>
            <a:r>
              <a:rPr lang="en-US" dirty="0" smtClean="0"/>
              <a:t>We are defining a class called </a:t>
            </a:r>
            <a:r>
              <a:rPr lang="en-US" dirty="0" err="1" smtClean="0"/>
              <a:t>AppComponent</a:t>
            </a:r>
            <a:r>
              <a:rPr lang="en-US" dirty="0" smtClean="0"/>
              <a:t>.</a:t>
            </a:r>
          </a:p>
          <a:p>
            <a:endParaRPr lang="en-US" dirty="0" smtClean="0"/>
          </a:p>
          <a:p>
            <a:r>
              <a:rPr lang="en-US" dirty="0" smtClean="0"/>
              <a:t>The export keyword is used so that the component can be used in other modules in the Angular JS application.</a:t>
            </a:r>
          </a:p>
          <a:p>
            <a:endParaRPr lang="en-US" dirty="0" smtClean="0"/>
          </a:p>
          <a:p>
            <a:r>
              <a:rPr lang="en-US" dirty="0" err="1" smtClean="0"/>
              <a:t>appTitle</a:t>
            </a:r>
            <a:r>
              <a:rPr lang="en-US" dirty="0" smtClean="0"/>
              <a:t> is the name of the property.</a:t>
            </a:r>
          </a:p>
          <a:p>
            <a:endParaRPr lang="en-US" dirty="0" smtClean="0"/>
          </a:p>
          <a:p>
            <a:r>
              <a:rPr lang="en-US" dirty="0" smtClean="0"/>
              <a:t>The property is given the type of string.</a:t>
            </a:r>
          </a:p>
          <a:p>
            <a:endParaRPr lang="en-US" dirty="0" smtClean="0"/>
          </a:p>
          <a:p>
            <a:r>
              <a:rPr lang="en-US" dirty="0" smtClean="0"/>
              <a:t>The property is given a value of ‘Welcome’.</a:t>
            </a:r>
          </a:p>
          <a:p>
            <a:endParaRPr lang="en-US" dirty="0" smtClean="0"/>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381000"/>
            <a:ext cx="8382000" cy="5909310"/>
          </a:xfrm>
          <a:prstGeom prst="rect">
            <a:avLst/>
          </a:prstGeom>
        </p:spPr>
        <p:txBody>
          <a:bodyPr wrap="square">
            <a:spAutoFit/>
          </a:bodyPr>
          <a:lstStyle/>
          <a:p>
            <a:r>
              <a:rPr lang="en-US" b="1" dirty="0" smtClean="0">
                <a:solidFill>
                  <a:srgbClr val="0070C0"/>
                </a:solidFill>
              </a:rPr>
              <a:t>Template</a:t>
            </a:r>
          </a:p>
          <a:p>
            <a:r>
              <a:rPr lang="en-US" dirty="0" smtClean="0"/>
              <a:t>This is the view which needs to be rendered in the application.</a:t>
            </a:r>
          </a:p>
          <a:p>
            <a:endParaRPr lang="en-US" dirty="0" smtClean="0"/>
          </a:p>
          <a:p>
            <a:r>
              <a:rPr lang="en-US" dirty="0" smtClean="0">
                <a:solidFill>
                  <a:srgbClr val="0070C0"/>
                </a:solidFill>
              </a:rPr>
              <a:t>Syntax</a:t>
            </a:r>
          </a:p>
          <a:p>
            <a:r>
              <a:rPr lang="en-US" dirty="0" smtClean="0"/>
              <a:t>Template: '</a:t>
            </a:r>
          </a:p>
          <a:p>
            <a:r>
              <a:rPr lang="en-US" dirty="0" smtClean="0"/>
              <a:t>   &lt;HTML code&gt;</a:t>
            </a:r>
          </a:p>
          <a:p>
            <a:r>
              <a:rPr lang="en-US" dirty="0" smtClean="0"/>
              <a:t>   class properties</a:t>
            </a:r>
          </a:p>
          <a:p>
            <a:r>
              <a:rPr lang="en-US" dirty="0" smtClean="0"/>
              <a:t>'</a:t>
            </a:r>
          </a:p>
          <a:p>
            <a:endParaRPr lang="en-US" dirty="0" smtClean="0"/>
          </a:p>
          <a:p>
            <a:r>
              <a:rPr lang="en-US" dirty="0" smtClean="0"/>
              <a:t>template: '</a:t>
            </a:r>
          </a:p>
          <a:p>
            <a:r>
              <a:rPr lang="en-US" dirty="0" smtClean="0"/>
              <a:t>   &lt;div&gt;</a:t>
            </a:r>
          </a:p>
          <a:p>
            <a:r>
              <a:rPr lang="en-US" dirty="0" smtClean="0"/>
              <a:t>      &lt;h1&gt;{{</a:t>
            </a:r>
            <a:r>
              <a:rPr lang="en-US" dirty="0" err="1" smtClean="0"/>
              <a:t>appTitle</a:t>
            </a:r>
            <a:r>
              <a:rPr lang="en-US" dirty="0" smtClean="0"/>
              <a:t>}}&lt;/h1&gt;</a:t>
            </a:r>
          </a:p>
          <a:p>
            <a:r>
              <a:rPr lang="en-US" dirty="0" smtClean="0"/>
              <a:t>      &lt;div&gt;Hi Team &lt;/div&gt;</a:t>
            </a:r>
          </a:p>
          <a:p>
            <a:r>
              <a:rPr lang="en-US" dirty="0" smtClean="0"/>
              <a:t>   &lt;/div&gt;</a:t>
            </a:r>
          </a:p>
          <a:p>
            <a:r>
              <a:rPr lang="en-US" dirty="0" smtClean="0"/>
              <a:t>'</a:t>
            </a:r>
          </a:p>
          <a:p>
            <a:r>
              <a:rPr lang="en-US" dirty="0" smtClean="0"/>
              <a:t>In the example, the following things need to be noted −</a:t>
            </a:r>
          </a:p>
          <a:p>
            <a:endParaRPr lang="en-US" dirty="0" smtClean="0"/>
          </a:p>
          <a:p>
            <a:r>
              <a:rPr lang="en-US" dirty="0" smtClean="0"/>
              <a:t>We are defining the HTML code which will be rendered in our application</a:t>
            </a:r>
          </a:p>
          <a:p>
            <a:endParaRPr lang="en-US" dirty="0" smtClean="0"/>
          </a:p>
          <a:p>
            <a:r>
              <a:rPr lang="en-US" dirty="0" smtClean="0"/>
              <a:t>We are also referencing the </a:t>
            </a:r>
            <a:r>
              <a:rPr lang="en-US" dirty="0" err="1" smtClean="0"/>
              <a:t>appTitle</a:t>
            </a:r>
            <a:r>
              <a:rPr lang="en-US" dirty="0" smtClean="0"/>
              <a:t> property from our class.</a:t>
            </a:r>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228600"/>
            <a:ext cx="8382000" cy="6217087"/>
          </a:xfrm>
          <a:prstGeom prst="rect">
            <a:avLst/>
          </a:prstGeom>
        </p:spPr>
        <p:txBody>
          <a:bodyPr wrap="square">
            <a:spAutoFit/>
          </a:bodyPr>
          <a:lstStyle/>
          <a:p>
            <a:r>
              <a:rPr lang="en-US" b="1" dirty="0" smtClean="0">
                <a:solidFill>
                  <a:srgbClr val="0070C0"/>
                </a:solidFill>
              </a:rPr>
              <a:t>Metadata</a:t>
            </a:r>
            <a:r>
              <a:rPr lang="en-US" dirty="0" smtClean="0"/>
              <a:t> − This has the extra data defined for the Angular class. It is defined with a decorator(A </a:t>
            </a:r>
            <a:r>
              <a:rPr lang="en-US" b="1" dirty="0" smtClean="0"/>
              <a:t>Decorator</a:t>
            </a:r>
            <a:r>
              <a:rPr lang="en-US" dirty="0" smtClean="0"/>
              <a:t> is a special kind of declaration that can be attached to a class declaration, method, </a:t>
            </a:r>
            <a:r>
              <a:rPr lang="en-US" dirty="0" err="1" smtClean="0"/>
              <a:t>accessor</a:t>
            </a:r>
            <a:r>
              <a:rPr lang="en-US" dirty="0" smtClean="0"/>
              <a:t>, property, or parameter. </a:t>
            </a:r>
            <a:r>
              <a:rPr lang="en-US" b="1" dirty="0" smtClean="0"/>
              <a:t>Decorators</a:t>
            </a:r>
            <a:r>
              <a:rPr lang="en-US" dirty="0" smtClean="0"/>
              <a:t> use the form @expression)</a:t>
            </a:r>
          </a:p>
          <a:p>
            <a:endParaRPr lang="en-US" dirty="0" smtClean="0"/>
          </a:p>
          <a:p>
            <a:r>
              <a:rPr lang="en-US" sz="1400" dirty="0" smtClean="0"/>
              <a:t>import { Component } from '@angular/core';</a:t>
            </a:r>
          </a:p>
          <a:p>
            <a:endParaRPr lang="en-US" sz="1400" dirty="0" smtClean="0"/>
          </a:p>
          <a:p>
            <a:r>
              <a:rPr lang="en-US" sz="1400" dirty="0" smtClean="0"/>
              <a:t>@Component ({</a:t>
            </a:r>
          </a:p>
          <a:p>
            <a:r>
              <a:rPr lang="en-US" sz="1400" dirty="0" smtClean="0"/>
              <a:t>   selector: 'my-app',</a:t>
            </a:r>
          </a:p>
          <a:p>
            <a:r>
              <a:rPr lang="en-US" sz="1400" dirty="0" smtClean="0"/>
              <a:t>   template: ` &lt;div&gt;</a:t>
            </a:r>
          </a:p>
          <a:p>
            <a:r>
              <a:rPr lang="en-US" sz="1400" dirty="0" smtClean="0"/>
              <a:t>      &lt;h1&gt;{{</a:t>
            </a:r>
            <a:r>
              <a:rPr lang="en-US" sz="1400" dirty="0" err="1" smtClean="0"/>
              <a:t>appTitle</a:t>
            </a:r>
            <a:r>
              <a:rPr lang="en-US" sz="1400" dirty="0" smtClean="0"/>
              <a:t>}}&lt;/h1&gt;</a:t>
            </a:r>
          </a:p>
          <a:p>
            <a:r>
              <a:rPr lang="en-US" sz="1400" dirty="0" smtClean="0"/>
              <a:t>      &lt;div&gt; Hello Team&lt;/div&gt;</a:t>
            </a:r>
          </a:p>
          <a:p>
            <a:r>
              <a:rPr lang="en-US" sz="1400" dirty="0" smtClean="0"/>
              <a:t>   &lt;/div&gt; `,</a:t>
            </a:r>
          </a:p>
          <a:p>
            <a:r>
              <a:rPr lang="en-US" sz="1400" dirty="0" smtClean="0"/>
              <a:t>})</a:t>
            </a:r>
          </a:p>
          <a:p>
            <a:endParaRPr lang="en-US" sz="1400" dirty="0" smtClean="0"/>
          </a:p>
          <a:p>
            <a:r>
              <a:rPr lang="en-US" sz="1400" dirty="0" smtClean="0"/>
              <a:t>export class </a:t>
            </a:r>
            <a:r>
              <a:rPr lang="en-US" sz="1400" dirty="0" err="1" smtClean="0"/>
              <a:t>AppComponent</a:t>
            </a:r>
            <a:r>
              <a:rPr lang="en-US" sz="1400" dirty="0" smtClean="0"/>
              <a:t> {</a:t>
            </a:r>
          </a:p>
          <a:p>
            <a:r>
              <a:rPr lang="en-US" sz="1400" dirty="0" smtClean="0"/>
              <a:t>   </a:t>
            </a:r>
            <a:r>
              <a:rPr lang="en-US" sz="1400" dirty="0" err="1" smtClean="0"/>
              <a:t>appTitle</a:t>
            </a:r>
            <a:r>
              <a:rPr lang="en-US" sz="1400" dirty="0" smtClean="0"/>
              <a:t>: string = 'Welcome';</a:t>
            </a:r>
          </a:p>
          <a:p>
            <a:r>
              <a:rPr lang="en-US" sz="1400" dirty="0" smtClean="0"/>
              <a:t>}</a:t>
            </a:r>
          </a:p>
          <a:p>
            <a:r>
              <a:rPr lang="en-US" dirty="0" smtClean="0"/>
              <a:t>In the above example, the following things need to be noted −</a:t>
            </a:r>
          </a:p>
          <a:p>
            <a:r>
              <a:rPr lang="en-US" dirty="0" smtClean="0"/>
              <a:t>We are using the import keyword to import the ‘Component’ decorator from the angular/core module.</a:t>
            </a:r>
          </a:p>
          <a:p>
            <a:r>
              <a:rPr lang="en-US" dirty="0" smtClean="0"/>
              <a:t>We are then using the decorator to define a component.</a:t>
            </a:r>
          </a:p>
          <a:p>
            <a:endParaRPr lang="en-US" dirty="0" smtClean="0"/>
          </a:p>
          <a:p>
            <a:r>
              <a:rPr lang="en-US" dirty="0" smtClean="0"/>
              <a:t>The component has a selector called ‘my-app’. This is nothing but our custom html tag which can be used in our main html page.</a:t>
            </a: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pic>
        <p:nvPicPr>
          <p:cNvPr id="81922" name="Picture 2" descr="Image result for angular in blue"/>
          <p:cNvPicPr>
            <a:picLocks noChangeAspect="1" noChangeArrowheads="1"/>
          </p:cNvPicPr>
          <p:nvPr/>
        </p:nvPicPr>
        <p:blipFill>
          <a:blip r:embed="rId2" cstate="print"/>
          <a:srcRect/>
          <a:stretch>
            <a:fillRect/>
          </a:stretch>
        </p:blipFill>
        <p:spPr bwMode="auto">
          <a:xfrm>
            <a:off x="4495800" y="1524000"/>
            <a:ext cx="4035778" cy="2270125"/>
          </a:xfrm>
          <a:prstGeom prst="rect">
            <a:avLst/>
          </a:prstGeom>
          <a:noFill/>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228600"/>
            <a:ext cx="8686800" cy="6740307"/>
          </a:xfrm>
          <a:prstGeom prst="rect">
            <a:avLst/>
          </a:prstGeom>
        </p:spPr>
        <p:txBody>
          <a:bodyPr wrap="square">
            <a:spAutoFit/>
          </a:bodyPr>
          <a:lstStyle/>
          <a:p>
            <a:r>
              <a:rPr lang="en-US" b="1" dirty="0" smtClean="0">
                <a:solidFill>
                  <a:srgbClr val="0070C0"/>
                </a:solidFill>
              </a:rPr>
              <a:t>Module</a:t>
            </a:r>
            <a:r>
              <a:rPr lang="en-US" dirty="0" smtClean="0">
                <a:solidFill>
                  <a:srgbClr val="0070C0"/>
                </a:solidFill>
              </a:rPr>
              <a:t> </a:t>
            </a:r>
            <a:r>
              <a:rPr lang="en-US" dirty="0" smtClean="0"/>
              <a:t>in Angular refers to a place where you can group the components, directives, pipes, and services, which are related to the application.</a:t>
            </a:r>
          </a:p>
          <a:p>
            <a:endParaRPr lang="en-US" dirty="0" smtClean="0"/>
          </a:p>
          <a:p>
            <a:r>
              <a:rPr lang="en-US" dirty="0" smtClean="0"/>
              <a:t>In case you are developing a website, the header, footer, left, center and the right section become part of a module.</a:t>
            </a:r>
          </a:p>
          <a:p>
            <a:r>
              <a:rPr lang="en-US" dirty="0" smtClean="0"/>
              <a:t>When you create a new project using the Angular –</a:t>
            </a:r>
            <a:r>
              <a:rPr lang="en-US" dirty="0" err="1" smtClean="0"/>
              <a:t>cli</a:t>
            </a:r>
            <a:r>
              <a:rPr lang="en-US" dirty="0" smtClean="0"/>
              <a:t> command, the </a:t>
            </a:r>
            <a:r>
              <a:rPr lang="en-US" dirty="0" err="1" smtClean="0"/>
              <a:t>ngmodule</a:t>
            </a:r>
            <a:r>
              <a:rPr lang="en-US" dirty="0" smtClean="0"/>
              <a:t> is created in the </a:t>
            </a:r>
            <a:r>
              <a:rPr lang="en-US" dirty="0" err="1" smtClean="0"/>
              <a:t>app.module.ts</a:t>
            </a:r>
            <a:r>
              <a:rPr lang="en-US" dirty="0" smtClean="0"/>
              <a:t> file by default.</a:t>
            </a:r>
          </a:p>
          <a:p>
            <a:endParaRPr lang="en-US" dirty="0" smtClean="0"/>
          </a:p>
          <a:p>
            <a:r>
              <a:rPr lang="en-US" b="1" dirty="0" smtClean="0">
                <a:solidFill>
                  <a:srgbClr val="0070C0"/>
                </a:solidFill>
              </a:rPr>
              <a:t>Declaration</a:t>
            </a:r>
          </a:p>
          <a:p>
            <a:r>
              <a:rPr lang="en-US" dirty="0" smtClean="0"/>
              <a:t>It is an array of components created. If any new component gets created, it will be imported first and the reference will be included in declarations as shown below −</a:t>
            </a:r>
          </a:p>
          <a:p>
            <a:r>
              <a:rPr lang="en-US" sz="1400" dirty="0" smtClean="0"/>
              <a:t>declarations: [</a:t>
            </a:r>
          </a:p>
          <a:p>
            <a:r>
              <a:rPr lang="en-US" sz="1400" dirty="0" smtClean="0"/>
              <a:t>   </a:t>
            </a:r>
            <a:r>
              <a:rPr lang="en-US" sz="1400" dirty="0" err="1" smtClean="0"/>
              <a:t>AppComponent</a:t>
            </a:r>
            <a:r>
              <a:rPr lang="en-US" sz="1400" dirty="0" smtClean="0"/>
              <a:t>,</a:t>
            </a:r>
          </a:p>
          <a:p>
            <a:r>
              <a:rPr lang="en-US" sz="1400" dirty="0" smtClean="0"/>
              <a:t>   </a:t>
            </a:r>
            <a:r>
              <a:rPr lang="en-US" sz="1400" dirty="0" err="1" smtClean="0"/>
              <a:t>NewCmpComponent</a:t>
            </a:r>
            <a:endParaRPr lang="en-US" sz="1400" dirty="0" smtClean="0"/>
          </a:p>
          <a:p>
            <a:r>
              <a:rPr lang="en-US" sz="1400" dirty="0" smtClean="0"/>
              <a:t>]</a:t>
            </a:r>
          </a:p>
          <a:p>
            <a:r>
              <a:rPr lang="en-US" b="1" dirty="0" smtClean="0">
                <a:solidFill>
                  <a:srgbClr val="0070C0"/>
                </a:solidFill>
              </a:rPr>
              <a:t>Import</a:t>
            </a:r>
          </a:p>
          <a:p>
            <a:r>
              <a:rPr lang="en-US" dirty="0" smtClean="0"/>
              <a:t>It is an array of modules required to be used in the application. It can also be used by the components in the Declaration array. For example, right now in the @</a:t>
            </a:r>
            <a:r>
              <a:rPr lang="en-US" dirty="0" err="1" smtClean="0"/>
              <a:t>NgModule</a:t>
            </a:r>
            <a:r>
              <a:rPr lang="en-US" dirty="0" smtClean="0"/>
              <a:t> we see the Browser Module imported</a:t>
            </a:r>
          </a:p>
          <a:p>
            <a:r>
              <a:rPr lang="en-US" dirty="0" smtClean="0"/>
              <a:t>import { </a:t>
            </a:r>
            <a:r>
              <a:rPr lang="en-US" dirty="0" err="1" smtClean="0"/>
              <a:t>FormsModule</a:t>
            </a:r>
            <a:r>
              <a:rPr lang="en-US" dirty="0" smtClean="0"/>
              <a:t> } from '@angular/forms';</a:t>
            </a:r>
          </a:p>
          <a:p>
            <a:r>
              <a:rPr lang="en-US" dirty="0" smtClean="0"/>
              <a:t>The import in the @</a:t>
            </a:r>
            <a:r>
              <a:rPr lang="en-US" dirty="0" err="1" smtClean="0"/>
              <a:t>NgModule</a:t>
            </a:r>
            <a:r>
              <a:rPr lang="en-US" dirty="0" smtClean="0"/>
              <a:t> will be like the following −</a:t>
            </a:r>
          </a:p>
          <a:p>
            <a:r>
              <a:rPr lang="en-US" sz="1400" dirty="0" smtClean="0"/>
              <a:t>imports: [</a:t>
            </a:r>
          </a:p>
          <a:p>
            <a:r>
              <a:rPr lang="en-US" sz="1400" dirty="0" smtClean="0"/>
              <a:t>   </a:t>
            </a:r>
            <a:r>
              <a:rPr lang="en-US" sz="1400" dirty="0" err="1" smtClean="0"/>
              <a:t>BrowserModule</a:t>
            </a:r>
            <a:r>
              <a:rPr lang="en-US" sz="1400" dirty="0" smtClean="0"/>
              <a:t>,</a:t>
            </a:r>
          </a:p>
          <a:p>
            <a:r>
              <a:rPr lang="en-US" sz="1400" dirty="0" smtClean="0"/>
              <a:t>   </a:t>
            </a:r>
            <a:r>
              <a:rPr lang="en-US" sz="1400" dirty="0" err="1" smtClean="0"/>
              <a:t>FormsModule</a:t>
            </a:r>
            <a:endParaRPr lang="en-US" sz="1400" dirty="0" smtClean="0"/>
          </a:p>
          <a:p>
            <a:r>
              <a:rPr lang="en-US" sz="1400" dirty="0" smtClean="0"/>
              <a:t>]</a:t>
            </a:r>
            <a:endParaRPr lang="en-US" sz="1400"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400" y="685800"/>
            <a:ext cx="8305800" cy="3970318"/>
          </a:xfrm>
          <a:prstGeom prst="rect">
            <a:avLst/>
          </a:prstGeom>
        </p:spPr>
        <p:txBody>
          <a:bodyPr wrap="square">
            <a:spAutoFit/>
          </a:bodyPr>
          <a:lstStyle/>
          <a:p>
            <a:r>
              <a:rPr lang="en-US" b="1" dirty="0">
                <a:solidFill>
                  <a:srgbClr val="0070C0"/>
                </a:solidFill>
              </a:rPr>
              <a:t>Expressions</a:t>
            </a:r>
            <a:r>
              <a:rPr lang="en-US" dirty="0"/>
              <a:t> are used to bind application data to HTML. Expressions are written inside double curly braces such as in {{ expression</a:t>
            </a:r>
            <a:r>
              <a:rPr lang="en-US" dirty="0" smtClean="0"/>
              <a:t>}}</a:t>
            </a:r>
          </a:p>
          <a:p>
            <a:endParaRPr lang="en-US" dirty="0"/>
          </a:p>
          <a:p>
            <a:r>
              <a:rPr lang="en-US" dirty="0" smtClean="0"/>
              <a:t> </a:t>
            </a:r>
            <a:r>
              <a:rPr lang="en-US" dirty="0"/>
              <a:t>Using </a:t>
            </a:r>
            <a:r>
              <a:rPr lang="en-US" dirty="0" smtClean="0"/>
              <a:t>numbers:</a:t>
            </a:r>
          </a:p>
          <a:p>
            <a:r>
              <a:rPr lang="en-US" dirty="0" smtClean="0"/>
              <a:t>&lt;p&gt;Expense on Books : {{cost * quantity}} Rs&lt;/p&gt; </a:t>
            </a:r>
          </a:p>
          <a:p>
            <a:endParaRPr lang="en-US" dirty="0"/>
          </a:p>
          <a:p>
            <a:r>
              <a:rPr lang="en-US" dirty="0" smtClean="0"/>
              <a:t>Using Strings:</a:t>
            </a:r>
            <a:endParaRPr lang="en-US" dirty="0"/>
          </a:p>
          <a:p>
            <a:r>
              <a:rPr lang="en-US" dirty="0" smtClean="0"/>
              <a:t>&lt;p&gt;Hello {{</a:t>
            </a:r>
            <a:r>
              <a:rPr lang="en-US" dirty="0" err="1" smtClean="0"/>
              <a:t>student.firstname</a:t>
            </a:r>
            <a:r>
              <a:rPr lang="en-US" dirty="0" smtClean="0"/>
              <a:t> + " " + </a:t>
            </a:r>
            <a:r>
              <a:rPr lang="en-US" dirty="0" err="1" smtClean="0"/>
              <a:t>student.lastname</a:t>
            </a:r>
            <a:r>
              <a:rPr lang="en-US" dirty="0" smtClean="0"/>
              <a:t>}}!&lt;/p&gt;</a:t>
            </a:r>
          </a:p>
          <a:p>
            <a:endParaRPr lang="en-US" dirty="0"/>
          </a:p>
          <a:p>
            <a:r>
              <a:rPr lang="en-US" dirty="0" smtClean="0"/>
              <a:t> </a:t>
            </a:r>
            <a:r>
              <a:rPr lang="en-US" dirty="0"/>
              <a:t>Using </a:t>
            </a:r>
            <a:r>
              <a:rPr lang="en-US" dirty="0" smtClean="0"/>
              <a:t>Object:</a:t>
            </a:r>
            <a:endParaRPr lang="en-US" dirty="0"/>
          </a:p>
          <a:p>
            <a:r>
              <a:rPr lang="en-US" dirty="0" smtClean="0"/>
              <a:t>&lt;p&gt;Roll No: {{</a:t>
            </a:r>
            <a:r>
              <a:rPr lang="en-US" dirty="0" err="1" smtClean="0"/>
              <a:t>student.rollno</a:t>
            </a:r>
            <a:r>
              <a:rPr lang="en-US" dirty="0" smtClean="0"/>
              <a:t>}}&lt;/p&gt;</a:t>
            </a:r>
          </a:p>
          <a:p>
            <a:endParaRPr lang="en-US" dirty="0"/>
          </a:p>
          <a:p>
            <a:r>
              <a:rPr lang="en-US" dirty="0" smtClean="0"/>
              <a:t> </a:t>
            </a:r>
            <a:r>
              <a:rPr lang="en-US" dirty="0"/>
              <a:t>Using </a:t>
            </a:r>
            <a:r>
              <a:rPr lang="en-US" dirty="0" smtClean="0"/>
              <a:t>Array:</a:t>
            </a:r>
            <a:endParaRPr lang="en-US" dirty="0"/>
          </a:p>
          <a:p>
            <a:r>
              <a:rPr lang="en-US" dirty="0" smtClean="0"/>
              <a:t>&lt;p&gt;Marks(Math): {{marks[3]}}&lt;/p&gt;</a:t>
            </a:r>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457200" y="914400"/>
            <a:ext cx="8077200" cy="4247317"/>
          </a:xfrm>
          <a:prstGeom prst="rect">
            <a:avLst/>
          </a:prstGeom>
        </p:spPr>
        <p:txBody>
          <a:bodyPr wrap="square">
            <a:spAutoFit/>
          </a:bodyPr>
          <a:lstStyle/>
          <a:p>
            <a:pPr algn="just"/>
            <a:r>
              <a:rPr lang="en-US" b="1" dirty="0" smtClean="0">
                <a:solidFill>
                  <a:srgbClr val="0070C0"/>
                </a:solidFill>
              </a:rPr>
              <a:t>A component </a:t>
            </a:r>
            <a:r>
              <a:rPr lang="en-US" dirty="0" smtClean="0"/>
              <a:t>in Angular is a class with a template and a decorator. So in simple terms a component in Angular is composed of these 3 things</a:t>
            </a:r>
          </a:p>
          <a:p>
            <a:pPr algn="just"/>
            <a:endParaRPr lang="en-US" dirty="0" smtClean="0"/>
          </a:p>
          <a:p>
            <a:pPr algn="just"/>
            <a:r>
              <a:rPr lang="en-US" dirty="0" smtClean="0"/>
              <a:t>Template - Defines the user interface. Contains the HTML, directives and bindings.</a:t>
            </a:r>
          </a:p>
          <a:p>
            <a:pPr algn="just"/>
            <a:endParaRPr lang="en-US" dirty="0" smtClean="0"/>
          </a:p>
          <a:p>
            <a:pPr algn="just"/>
            <a:r>
              <a:rPr lang="en-US" b="1" dirty="0" smtClean="0">
                <a:solidFill>
                  <a:srgbClr val="0070C0"/>
                </a:solidFill>
              </a:rPr>
              <a:t>Class</a:t>
            </a:r>
            <a:r>
              <a:rPr lang="en-US" dirty="0" smtClean="0"/>
              <a:t> - Contains the code required for template. Just like a class in any object oriented programming language like C# or Java, a class in angular can contain methods and properties. Properties contain the data that we want to display in the view template and methods contain the logic for the view. We use </a:t>
            </a:r>
            <a:r>
              <a:rPr lang="en-US" dirty="0" err="1" smtClean="0"/>
              <a:t>TypeScript</a:t>
            </a:r>
            <a:r>
              <a:rPr lang="en-US" dirty="0" smtClean="0"/>
              <a:t> to create the class.</a:t>
            </a:r>
          </a:p>
          <a:p>
            <a:pPr algn="just"/>
            <a:endParaRPr lang="en-US" dirty="0" smtClean="0"/>
          </a:p>
          <a:p>
            <a:pPr algn="just"/>
            <a:r>
              <a:rPr lang="en-US" b="1" dirty="0" smtClean="0">
                <a:solidFill>
                  <a:srgbClr val="0070C0"/>
                </a:solidFill>
              </a:rPr>
              <a:t>Decorator</a:t>
            </a:r>
            <a:r>
              <a:rPr lang="en-US" dirty="0" smtClean="0"/>
              <a:t> - We use the Component decorator provided by Angular to add metadata to the class. A class becomes an Angular component, when it is decorated with the Component decorator.</a:t>
            </a:r>
          </a:p>
          <a:p>
            <a:endParaRPr lang="en-US" dirty="0" smtClean="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333137"/>
            <a:ext cx="8610600" cy="6524863"/>
          </a:xfrm>
          <a:prstGeom prst="rect">
            <a:avLst/>
          </a:prstGeom>
        </p:spPr>
        <p:txBody>
          <a:bodyPr wrap="square">
            <a:spAutoFit/>
          </a:bodyPr>
          <a:lstStyle/>
          <a:p>
            <a:r>
              <a:rPr lang="en-US" b="1" dirty="0" smtClean="0">
                <a:solidFill>
                  <a:srgbClr val="0070C0"/>
                </a:solidFill>
              </a:rPr>
              <a:t>Component Example : </a:t>
            </a:r>
          </a:p>
          <a:p>
            <a:r>
              <a:rPr lang="en-US" sz="1100" dirty="0" smtClean="0"/>
              <a:t>// Component decorator is provided by the Angular core library, so we   // have to import it before using it. The import keyword is similar to</a:t>
            </a:r>
          </a:p>
          <a:p>
            <a:r>
              <a:rPr lang="en-US" sz="1100" dirty="0" smtClean="0"/>
              <a:t>// using keyword in C#. Any exported member can be imported using import   // </a:t>
            </a:r>
            <a:r>
              <a:rPr lang="en-US" sz="1100" dirty="0" err="1" smtClean="0"/>
              <a:t>keyowrd</a:t>
            </a:r>
            <a:r>
              <a:rPr lang="en-US" sz="1100" dirty="0" smtClean="0"/>
              <a:t>.</a:t>
            </a:r>
          </a:p>
          <a:p>
            <a:r>
              <a:rPr lang="en-US" dirty="0" smtClean="0"/>
              <a:t>import { Component } from '@angular/core';</a:t>
            </a:r>
          </a:p>
          <a:p>
            <a:r>
              <a:rPr lang="en-US" sz="1200" dirty="0" smtClean="0"/>
              <a:t>// The class is decorated with Component decorator which adds metadata</a:t>
            </a:r>
          </a:p>
          <a:p>
            <a:r>
              <a:rPr lang="en-US" sz="1200" dirty="0" smtClean="0"/>
              <a:t>// to the class. We use the @ symbol to apply a decorator to the class </a:t>
            </a:r>
          </a:p>
          <a:p>
            <a:r>
              <a:rPr lang="en-US" sz="1200" dirty="0" smtClean="0"/>
              <a:t>// Applying a decorator on a class is similar to applying an attribute</a:t>
            </a:r>
          </a:p>
          <a:p>
            <a:r>
              <a:rPr lang="en-US" sz="1200" dirty="0" smtClean="0"/>
              <a:t>// to a class in C# or other programming languages. Component is just</a:t>
            </a:r>
          </a:p>
          <a:p>
            <a:r>
              <a:rPr lang="en-US" sz="1200" dirty="0" smtClean="0"/>
              <a:t>// one of the </a:t>
            </a:r>
            <a:r>
              <a:rPr lang="en-US" sz="1200" dirty="0" err="1" smtClean="0"/>
              <a:t>deveral</a:t>
            </a:r>
            <a:r>
              <a:rPr lang="en-US" sz="1200" dirty="0" smtClean="0"/>
              <a:t> built-in decorators provided by angular. </a:t>
            </a:r>
          </a:p>
          <a:p>
            <a:r>
              <a:rPr lang="en-US" dirty="0" smtClean="0"/>
              <a:t>@Component({</a:t>
            </a:r>
          </a:p>
          <a:p>
            <a:r>
              <a:rPr lang="en-US" sz="1200" dirty="0" smtClean="0"/>
              <a:t>    // component has several properties. Here we are using just 2. For</a:t>
            </a:r>
          </a:p>
          <a:p>
            <a:r>
              <a:rPr lang="en-US" sz="1200" dirty="0" smtClean="0"/>
              <a:t>    // the full list of properties refer to the following URL  // https://angular.io/docs/ts/latest/api/core/index/Component-decorator.html</a:t>
            </a:r>
          </a:p>
          <a:p>
            <a:r>
              <a:rPr lang="en-US" sz="1200" dirty="0" smtClean="0"/>
              <a:t>    // To use this component on any HTML page we specify the selector</a:t>
            </a:r>
          </a:p>
          <a:p>
            <a:r>
              <a:rPr lang="en-US" sz="1200" dirty="0" smtClean="0"/>
              <a:t>    // This selector becomes the directive &lt;my-app&gt; on the HTML page</a:t>
            </a:r>
          </a:p>
          <a:p>
            <a:r>
              <a:rPr lang="en-US" sz="1200" dirty="0" smtClean="0"/>
              <a:t>    // At run time, the directive &lt;my-app&gt; is replaced by the template   // HTML specified below</a:t>
            </a:r>
          </a:p>
          <a:p>
            <a:r>
              <a:rPr lang="en-US" dirty="0" smtClean="0"/>
              <a:t>    selector: 'my-app',</a:t>
            </a:r>
          </a:p>
          <a:p>
            <a:r>
              <a:rPr lang="en-US" sz="1200" dirty="0" smtClean="0"/>
              <a:t>    // The template contains the HTML to render. Notice in the HTML</a:t>
            </a:r>
          </a:p>
          <a:p>
            <a:r>
              <a:rPr lang="en-US" sz="1200" dirty="0" smtClean="0"/>
              <a:t>    // we have a data-binding expression specified by double curly</a:t>
            </a:r>
          </a:p>
          <a:p>
            <a:r>
              <a:rPr lang="en-US" sz="1200" dirty="0" smtClean="0"/>
              <a:t>    // braces. We have a </a:t>
            </a:r>
            <a:r>
              <a:rPr lang="en-US" sz="1200" dirty="0" err="1" smtClean="0"/>
              <a:t>defualt</a:t>
            </a:r>
            <a:r>
              <a:rPr lang="en-US" sz="1200" dirty="0" smtClean="0"/>
              <a:t> value "Angular" assigned to "name"</a:t>
            </a:r>
          </a:p>
          <a:p>
            <a:r>
              <a:rPr lang="en-US" sz="1200" dirty="0" smtClean="0"/>
              <a:t>    // property in the </a:t>
            </a:r>
            <a:r>
              <a:rPr lang="en-US" sz="1200" dirty="0" err="1" smtClean="0"/>
              <a:t>AppComponent</a:t>
            </a:r>
            <a:r>
              <a:rPr lang="en-US" sz="1200" dirty="0" smtClean="0"/>
              <a:t> class. This will be used at runtime</a:t>
            </a:r>
          </a:p>
          <a:p>
            <a:r>
              <a:rPr lang="en-US" sz="1200" dirty="0" smtClean="0"/>
              <a:t>    // </a:t>
            </a:r>
            <a:r>
              <a:rPr lang="en-US" sz="1200" dirty="0" err="1" smtClean="0"/>
              <a:t>inplace</a:t>
            </a:r>
            <a:r>
              <a:rPr lang="en-US" sz="1200" dirty="0" smtClean="0"/>
              <a:t> of the data-binding expression</a:t>
            </a:r>
          </a:p>
          <a:p>
            <a:r>
              <a:rPr lang="en-US" dirty="0" smtClean="0"/>
              <a:t>    template: `&lt;h1&gt;Hello {{name}}&lt;/h1&gt;`,</a:t>
            </a:r>
          </a:p>
          <a:p>
            <a:r>
              <a:rPr lang="en-US" dirty="0" smtClean="0"/>
              <a:t>})</a:t>
            </a:r>
          </a:p>
          <a:p>
            <a:r>
              <a:rPr lang="en-US" sz="1200" dirty="0" smtClean="0"/>
              <a:t>// export keyword allows this class to be exported, so other components </a:t>
            </a:r>
          </a:p>
          <a:p>
            <a:r>
              <a:rPr lang="en-US" sz="1200" dirty="0" smtClean="0"/>
              <a:t>// in the application can import and use it if required</a:t>
            </a:r>
          </a:p>
          <a:p>
            <a:r>
              <a:rPr lang="en-US" dirty="0" smtClean="0"/>
              <a:t>export class </a:t>
            </a:r>
            <a:r>
              <a:rPr lang="en-US" dirty="0" err="1" smtClean="0"/>
              <a:t>AppComponent</a:t>
            </a:r>
            <a:r>
              <a:rPr lang="en-US" dirty="0" smtClean="0"/>
              <a:t> {</a:t>
            </a:r>
          </a:p>
          <a:p>
            <a:r>
              <a:rPr lang="en-US" dirty="0" smtClean="0"/>
              <a:t>    </a:t>
            </a:r>
            <a:r>
              <a:rPr lang="en-US" sz="1200" dirty="0" smtClean="0"/>
              <a:t>// name is a property and the data type is string and</a:t>
            </a:r>
          </a:p>
          <a:p>
            <a:r>
              <a:rPr lang="en-US" sz="1200" dirty="0" smtClean="0"/>
              <a:t>    // has a default value "angular"</a:t>
            </a:r>
          </a:p>
          <a:p>
            <a:r>
              <a:rPr lang="en-US" dirty="0" smtClean="0"/>
              <a:t>    name: string = 'Angular';</a:t>
            </a:r>
          </a:p>
          <a:p>
            <a:r>
              <a:rPr lang="en-US" dirty="0" smtClean="0"/>
              <a:t>}</a:t>
            </a:r>
            <a:endParaRPr lang="en-US"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457200"/>
            <a:ext cx="8610600" cy="4247317"/>
          </a:xfrm>
          <a:prstGeom prst="rect">
            <a:avLst/>
          </a:prstGeom>
        </p:spPr>
        <p:txBody>
          <a:bodyPr wrap="square">
            <a:spAutoFit/>
          </a:bodyPr>
          <a:lstStyle/>
          <a:p>
            <a:r>
              <a:rPr lang="en-US" b="1" dirty="0" smtClean="0">
                <a:solidFill>
                  <a:srgbClr val="0070C0"/>
                </a:solidFill>
              </a:rPr>
              <a:t>Angular template </a:t>
            </a:r>
            <a:r>
              <a:rPr lang="en-US" b="1" dirty="0" err="1" smtClean="0">
                <a:solidFill>
                  <a:srgbClr val="0070C0"/>
                </a:solidFill>
              </a:rPr>
              <a:t>vs</a:t>
            </a:r>
            <a:r>
              <a:rPr lang="en-US" b="1" dirty="0" smtClean="0">
                <a:solidFill>
                  <a:srgbClr val="0070C0"/>
                </a:solidFill>
              </a:rPr>
              <a:t> </a:t>
            </a:r>
            <a:r>
              <a:rPr lang="en-US" b="1" dirty="0" err="1" smtClean="0">
                <a:solidFill>
                  <a:srgbClr val="0070C0"/>
                </a:solidFill>
              </a:rPr>
              <a:t>templateurl</a:t>
            </a:r>
            <a:r>
              <a:rPr lang="en-US" b="1" dirty="0" smtClean="0">
                <a:solidFill>
                  <a:srgbClr val="0070C0"/>
                </a:solidFill>
              </a:rPr>
              <a:t>:</a:t>
            </a:r>
          </a:p>
          <a:p>
            <a:endParaRPr lang="en-US" dirty="0" smtClean="0"/>
          </a:p>
          <a:p>
            <a:r>
              <a:rPr lang="en-US" dirty="0" smtClean="0"/>
              <a:t>template and </a:t>
            </a:r>
            <a:r>
              <a:rPr lang="en-US" dirty="0" err="1" smtClean="0"/>
              <a:t>templateurl</a:t>
            </a:r>
            <a:r>
              <a:rPr lang="en-US" dirty="0" smtClean="0"/>
              <a:t> properties of the Component decorator.</a:t>
            </a:r>
          </a:p>
          <a:p>
            <a:r>
              <a:rPr lang="en-US" dirty="0" smtClean="0"/>
              <a:t>we have used an inline view template. Notice the code we have implemented in </a:t>
            </a:r>
            <a:r>
              <a:rPr lang="en-US" dirty="0" err="1" smtClean="0"/>
              <a:t>app.component.ts</a:t>
            </a:r>
            <a:r>
              <a:rPr lang="en-US" dirty="0" smtClean="0"/>
              <a:t> file. We have embedded the view template inline in the .</a:t>
            </a:r>
            <a:r>
              <a:rPr lang="en-US" dirty="0" err="1" smtClean="0"/>
              <a:t>ts</a:t>
            </a:r>
            <a:r>
              <a:rPr lang="en-US" dirty="0" smtClean="0"/>
              <a:t> file. </a:t>
            </a:r>
          </a:p>
          <a:p>
            <a:endParaRPr lang="en-US" dirty="0" smtClean="0"/>
          </a:p>
          <a:p>
            <a:r>
              <a:rPr lang="en-US" dirty="0" smtClean="0"/>
              <a:t>import { Component } from '@angular/core';</a:t>
            </a:r>
          </a:p>
          <a:p>
            <a:r>
              <a:rPr lang="en-US" dirty="0" smtClean="0"/>
              <a:t>@Component({</a:t>
            </a:r>
          </a:p>
          <a:p>
            <a:r>
              <a:rPr lang="en-US" dirty="0" smtClean="0"/>
              <a:t>    selector: 'my-app',</a:t>
            </a:r>
          </a:p>
          <a:p>
            <a:r>
              <a:rPr lang="en-US" dirty="0" smtClean="0"/>
              <a:t>    template: `&lt;h1&gt;Hello {{name }}&lt;/h1&gt;`</a:t>
            </a:r>
          </a:p>
          <a:p>
            <a:r>
              <a:rPr lang="en-US" dirty="0" smtClean="0"/>
              <a:t>})</a:t>
            </a:r>
          </a:p>
          <a:p>
            <a:r>
              <a:rPr lang="en-US" dirty="0" smtClean="0"/>
              <a:t>export class </a:t>
            </a:r>
            <a:r>
              <a:rPr lang="en-US" dirty="0" err="1" smtClean="0"/>
              <a:t>AppComponent</a:t>
            </a:r>
            <a:r>
              <a:rPr lang="en-US" dirty="0" smtClean="0"/>
              <a:t> {</a:t>
            </a:r>
          </a:p>
          <a:p>
            <a:r>
              <a:rPr lang="en-US" dirty="0" smtClean="0"/>
              <a:t>    name: string = 'Angular';</a:t>
            </a:r>
          </a:p>
          <a:p>
            <a:r>
              <a:rPr lang="en-US" dirty="0" smtClean="0"/>
              <a:t>}</a:t>
            </a:r>
          </a:p>
          <a:p>
            <a:endParaRPr lang="en-US"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457200" y="304800"/>
            <a:ext cx="8305800" cy="5755422"/>
          </a:xfrm>
          <a:prstGeom prst="rect">
            <a:avLst/>
          </a:prstGeom>
        </p:spPr>
        <p:txBody>
          <a:bodyPr wrap="square">
            <a:spAutoFit/>
          </a:bodyPr>
          <a:lstStyle/>
          <a:p>
            <a:pPr algn="just"/>
            <a:r>
              <a:rPr lang="en-US" sz="1600" b="1" dirty="0" smtClean="0"/>
              <a:t>Angular 1 was released in October 2010</a:t>
            </a:r>
            <a:r>
              <a:rPr lang="en-US" sz="1600" dirty="0" smtClean="0"/>
              <a:t>, and by far the most popular JavaScript framework available for creating web applications. Many developers are already using Angular 1, so the obvious question that comes to our mind is why should we use Angular 2. </a:t>
            </a:r>
            <a:br>
              <a:rPr lang="en-US" sz="1600" dirty="0" smtClean="0"/>
            </a:br>
            <a:r>
              <a:rPr lang="en-US" sz="1600" dirty="0" smtClean="0"/>
              <a:t/>
            </a:r>
            <a:br>
              <a:rPr lang="en-US" sz="1600" dirty="0" smtClean="0"/>
            </a:br>
            <a:r>
              <a:rPr lang="en-US" sz="1600" b="1" dirty="0" smtClean="0"/>
              <a:t>Angular 2 is not a simple upgrade from angular 1</a:t>
            </a:r>
            <a:r>
              <a:rPr lang="en-US" sz="1600" dirty="0" smtClean="0"/>
              <a:t>. Angular 2 is completely rewritten, so it has lot of improvements when compared with Angular 1. Let's look at a few of these improvements. </a:t>
            </a:r>
          </a:p>
          <a:p>
            <a:pPr algn="just"/>
            <a:endParaRPr lang="en-US" sz="1600" dirty="0" smtClean="0"/>
          </a:p>
          <a:p>
            <a:pPr algn="just"/>
            <a:r>
              <a:rPr lang="en-US" sz="1600" b="1" dirty="0" smtClean="0"/>
              <a:t>Performance :</a:t>
            </a:r>
            <a:r>
              <a:rPr lang="en-US" sz="1600" dirty="0" smtClean="0"/>
              <a:t> From a performance standpoint, Angular 2 has faster initial loads, change detection, and improved rendering time. Not just performance, we also have improved modularity, Dependency injection and testability. According to angular conference </a:t>
            </a:r>
            <a:r>
              <a:rPr lang="en-US" sz="1600" dirty="0" err="1" smtClean="0"/>
              <a:t>meetup</a:t>
            </a:r>
            <a:r>
              <a:rPr lang="en-US" sz="1600" dirty="0" smtClean="0"/>
              <a:t>, Angular 2 is 5 times faster compared to </a:t>
            </a:r>
            <a:r>
              <a:rPr lang="en-US" sz="1600" dirty="0" err="1" smtClean="0"/>
              <a:t>AngularJS</a:t>
            </a:r>
            <a:r>
              <a:rPr lang="en-US" sz="1600" dirty="0" smtClean="0"/>
              <a:t> 1</a:t>
            </a:r>
          </a:p>
          <a:p>
            <a:pPr algn="just"/>
            <a:endParaRPr lang="en-US" sz="1600" dirty="0" smtClean="0"/>
          </a:p>
          <a:p>
            <a:pPr algn="just"/>
            <a:r>
              <a:rPr lang="en-US" sz="1600" b="1" dirty="0" smtClean="0"/>
              <a:t>Mobile Support :</a:t>
            </a:r>
            <a:r>
              <a:rPr lang="en-US" sz="1600" dirty="0" smtClean="0"/>
              <a:t> Angular 1 was not built for mobile devices. It is possible to run Angular 1 on mobile but we will have to use other frameworks. Angular 2 on the other hand is designed from the ground up with mobile support. Mobile device features and limitations like touch interfaces, limited screen real estate, and mobile hardware have all been considered in Angular 2. So with Angular 2 we can build a single application that works across mobile and desktop devices.</a:t>
            </a:r>
            <a:br>
              <a:rPr lang="en-US" sz="1600" dirty="0" smtClean="0"/>
            </a:br>
            <a:r>
              <a:rPr lang="en-US" sz="1600" dirty="0" smtClean="0"/>
              <a:t/>
            </a:r>
            <a:br>
              <a:rPr lang="en-US" sz="1600" dirty="0" smtClean="0"/>
            </a:br>
            <a:r>
              <a:rPr lang="en-US" sz="1600" b="1" dirty="0" smtClean="0"/>
              <a:t>Component Based Development : </a:t>
            </a:r>
            <a:r>
              <a:rPr lang="en-US" sz="1600" dirty="0" smtClean="0"/>
              <a:t>Component based web development is the future of web development. In Angular 2, "everything is a component". Components are the building blocks of an Angular application. The advantage of the component-based approach is that, it facilitates greater code reuse. From unit testing standpoint, the use of components make Angular2 more testable.</a:t>
            </a:r>
            <a:endParaRPr lang="en-US" sz="1600"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457200"/>
            <a:ext cx="8534400" cy="5909310"/>
          </a:xfrm>
          <a:prstGeom prst="rect">
            <a:avLst/>
          </a:prstGeom>
        </p:spPr>
        <p:txBody>
          <a:bodyPr wrap="square">
            <a:spAutoFit/>
          </a:bodyPr>
          <a:lstStyle/>
          <a:p>
            <a:r>
              <a:rPr lang="en-US" dirty="0" smtClean="0"/>
              <a:t>The view template is inline in a pair of </a:t>
            </a:r>
            <a:r>
              <a:rPr lang="en-US" dirty="0" err="1" smtClean="0"/>
              <a:t>backtick</a:t>
            </a:r>
            <a:r>
              <a:rPr lang="en-US" dirty="0" smtClean="0"/>
              <a:t> characters. The first question that comes to our mind is can't we include the HTML in a pair of single or double quotes. The answer is "YES" we can as long as the HTML is in a single line. So this means the above code can be rewritten using a pair of single quotes as shown below. </a:t>
            </a:r>
          </a:p>
          <a:p>
            <a:endParaRPr lang="en-US" dirty="0" smtClean="0"/>
          </a:p>
          <a:p>
            <a:r>
              <a:rPr lang="en-US" dirty="0" smtClean="0"/>
              <a:t>template: '&lt;h1&gt;Hello {{name }}&lt;/h1&gt;'</a:t>
            </a:r>
          </a:p>
          <a:p>
            <a:endParaRPr lang="en-US" dirty="0" smtClean="0"/>
          </a:p>
          <a:p>
            <a:r>
              <a:rPr lang="en-US" dirty="0" smtClean="0"/>
              <a:t>We can also replace the pair of single quotes with a pair of double quotes as shown below, and the application still continues to work exactly the same way as before.</a:t>
            </a:r>
          </a:p>
          <a:p>
            <a:endParaRPr lang="en-US" dirty="0" smtClean="0"/>
          </a:p>
          <a:p>
            <a:r>
              <a:rPr lang="en-US" dirty="0" smtClean="0"/>
              <a:t>template: "&lt;h1&gt;Hello {{name }}&lt;/h1&gt;"</a:t>
            </a:r>
          </a:p>
          <a:p>
            <a:endParaRPr lang="en-US" dirty="0" smtClean="0"/>
          </a:p>
          <a:p>
            <a:r>
              <a:rPr lang="en-US" dirty="0" smtClean="0"/>
              <a:t>The obvious next question that comes to our mind is when should we use </a:t>
            </a:r>
            <a:r>
              <a:rPr lang="en-US" dirty="0" err="1" smtClean="0"/>
              <a:t>backticks</a:t>
            </a:r>
            <a:r>
              <a:rPr lang="en-US" dirty="0" smtClean="0"/>
              <a:t> instead of single or </a:t>
            </a:r>
            <a:r>
              <a:rPr lang="en-US" dirty="0" err="1" smtClean="0"/>
              <a:t>doublequotes</a:t>
            </a:r>
            <a:endParaRPr lang="en-US" dirty="0" smtClean="0"/>
          </a:p>
          <a:p>
            <a:r>
              <a:rPr lang="en-US" dirty="0" smtClean="0"/>
              <a:t>If you have the HTML in more than one line, then you have to use </a:t>
            </a:r>
            <a:r>
              <a:rPr lang="en-US" dirty="0" err="1" smtClean="0"/>
              <a:t>backticks</a:t>
            </a:r>
            <a:r>
              <a:rPr lang="en-US" dirty="0" smtClean="0"/>
              <a:t> instead of single or double quotes as shown below. If you use single or double quotes instead of </a:t>
            </a:r>
            <a:r>
              <a:rPr lang="en-US" dirty="0" err="1" smtClean="0"/>
              <a:t>backticks</a:t>
            </a:r>
            <a:r>
              <a:rPr lang="en-US" dirty="0" smtClean="0"/>
              <a:t> you will get an error.</a:t>
            </a:r>
          </a:p>
          <a:p>
            <a:endParaRPr lang="en-US" dirty="0" smtClean="0"/>
          </a:p>
          <a:p>
            <a:r>
              <a:rPr lang="en-US" dirty="0" smtClean="0"/>
              <a:t>template: `&lt;h1&gt;</a:t>
            </a:r>
          </a:p>
          <a:p>
            <a:r>
              <a:rPr lang="en-US" dirty="0" smtClean="0"/>
              <a:t>                      Hello {{name }}</a:t>
            </a:r>
          </a:p>
          <a:p>
            <a:r>
              <a:rPr lang="en-US" dirty="0" smtClean="0"/>
              <a:t>                &lt;/h1&gt;`</a:t>
            </a:r>
            <a:endParaRPr 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228600" y="304800"/>
            <a:ext cx="8686800" cy="6186309"/>
          </a:xfrm>
          <a:prstGeom prst="rect">
            <a:avLst/>
          </a:prstGeom>
        </p:spPr>
        <p:txBody>
          <a:bodyPr wrap="square">
            <a:spAutoFit/>
          </a:bodyPr>
          <a:lstStyle/>
          <a:p>
            <a:r>
              <a:rPr lang="en-US" dirty="0" smtClean="0"/>
              <a:t>Step 1 : Right click on the "app" folder and add a new HTML file. Name it "</a:t>
            </a:r>
            <a:r>
              <a:rPr lang="en-US" dirty="0" err="1" smtClean="0"/>
              <a:t>app.component.html</a:t>
            </a:r>
            <a:r>
              <a:rPr lang="en-US" dirty="0" smtClean="0"/>
              <a:t>".</a:t>
            </a:r>
          </a:p>
          <a:p>
            <a:endParaRPr lang="en-US" dirty="0" smtClean="0"/>
          </a:p>
          <a:p>
            <a:r>
              <a:rPr lang="en-US" dirty="0" smtClean="0"/>
              <a:t>Step 2 : Include the following HTML in "</a:t>
            </a:r>
            <a:r>
              <a:rPr lang="en-US" dirty="0" err="1" smtClean="0"/>
              <a:t>app.component.html</a:t>
            </a:r>
            <a:r>
              <a:rPr lang="en-US" dirty="0" smtClean="0"/>
              <a:t>"</a:t>
            </a:r>
          </a:p>
          <a:p>
            <a:endParaRPr lang="en-US" dirty="0" smtClean="0"/>
          </a:p>
          <a:p>
            <a:r>
              <a:rPr lang="en-US" dirty="0" smtClean="0"/>
              <a:t>&lt;h1&gt;</a:t>
            </a:r>
          </a:p>
          <a:p>
            <a:r>
              <a:rPr lang="en-US" dirty="0" smtClean="0"/>
              <a:t>    Hello {{name}}</a:t>
            </a:r>
          </a:p>
          <a:p>
            <a:r>
              <a:rPr lang="en-US" dirty="0" smtClean="0"/>
              <a:t>&lt;/h1&gt;</a:t>
            </a:r>
          </a:p>
          <a:p>
            <a:endParaRPr lang="en-US" dirty="0" smtClean="0"/>
          </a:p>
          <a:p>
            <a:r>
              <a:rPr lang="en-US" dirty="0" smtClean="0"/>
              <a:t>Step 3 : In "</a:t>
            </a:r>
            <a:r>
              <a:rPr lang="en-US" dirty="0" err="1" smtClean="0"/>
              <a:t>app.component.ts</a:t>
            </a:r>
            <a:r>
              <a:rPr lang="en-US" dirty="0" smtClean="0"/>
              <a:t>", reference the external view template using </a:t>
            </a:r>
            <a:r>
              <a:rPr lang="en-US" dirty="0" err="1" smtClean="0"/>
              <a:t>templateUrl</a:t>
            </a:r>
            <a:r>
              <a:rPr lang="en-US" dirty="0" smtClean="0"/>
              <a:t> property as shown below. Notice instead of the "template" property we are using "</a:t>
            </a:r>
            <a:r>
              <a:rPr lang="en-US" dirty="0" err="1" smtClean="0"/>
              <a:t>templateUrl</a:t>
            </a:r>
            <a:r>
              <a:rPr lang="en-US" dirty="0" smtClean="0"/>
              <a:t>" property. Please note that </a:t>
            </a:r>
            <a:r>
              <a:rPr lang="en-US" dirty="0" err="1" smtClean="0"/>
              <a:t>templateUrl</a:t>
            </a:r>
            <a:r>
              <a:rPr lang="en-US" dirty="0" smtClean="0"/>
              <a:t> path is relative to index.html </a:t>
            </a:r>
          </a:p>
          <a:p>
            <a:endParaRPr lang="en-US" dirty="0" smtClean="0"/>
          </a:p>
          <a:p>
            <a:r>
              <a:rPr lang="en-US" dirty="0" smtClean="0"/>
              <a:t>import { Component } from '@angular/core';</a:t>
            </a:r>
          </a:p>
          <a:p>
            <a:endParaRPr lang="en-US" dirty="0" smtClean="0"/>
          </a:p>
          <a:p>
            <a:r>
              <a:rPr lang="en-US" dirty="0" smtClean="0"/>
              <a:t>@Component({</a:t>
            </a:r>
          </a:p>
          <a:p>
            <a:r>
              <a:rPr lang="en-US" dirty="0" smtClean="0"/>
              <a:t>    selector: 'my-app',</a:t>
            </a:r>
          </a:p>
          <a:p>
            <a:r>
              <a:rPr lang="en-US" dirty="0" smtClean="0"/>
              <a:t>    </a:t>
            </a:r>
            <a:r>
              <a:rPr lang="en-US" dirty="0" err="1" smtClean="0"/>
              <a:t>templateUrl</a:t>
            </a:r>
            <a:r>
              <a:rPr lang="en-US" dirty="0" smtClean="0"/>
              <a:t>: 'app/</a:t>
            </a:r>
            <a:r>
              <a:rPr lang="en-US" dirty="0" err="1" smtClean="0"/>
              <a:t>app.component.html</a:t>
            </a:r>
            <a:r>
              <a:rPr lang="en-US" dirty="0" smtClean="0"/>
              <a:t>'</a:t>
            </a:r>
          </a:p>
          <a:p>
            <a:r>
              <a:rPr lang="en-US" dirty="0" smtClean="0"/>
              <a:t>})</a:t>
            </a:r>
          </a:p>
          <a:p>
            <a:r>
              <a:rPr lang="en-US" dirty="0" smtClean="0"/>
              <a:t>export class </a:t>
            </a:r>
            <a:r>
              <a:rPr lang="en-US" dirty="0" err="1" smtClean="0"/>
              <a:t>AppComponent</a:t>
            </a:r>
            <a:r>
              <a:rPr lang="en-US" dirty="0" smtClean="0"/>
              <a:t> {</a:t>
            </a:r>
          </a:p>
          <a:p>
            <a:r>
              <a:rPr lang="en-US" dirty="0" smtClean="0"/>
              <a:t>    name: string = "Angular";</a:t>
            </a:r>
          </a:p>
          <a:p>
            <a:r>
              <a:rPr lang="en-US" dirty="0" smtClean="0"/>
              <a:t>}</a:t>
            </a:r>
            <a:endParaRPr lang="en-US"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228600" y="228600"/>
            <a:ext cx="8534400" cy="6647974"/>
          </a:xfrm>
          <a:prstGeom prst="rect">
            <a:avLst/>
          </a:prstGeom>
        </p:spPr>
        <p:txBody>
          <a:bodyPr wrap="square">
            <a:spAutoFit/>
          </a:bodyPr>
          <a:lstStyle/>
          <a:p>
            <a:pPr algn="just"/>
            <a:r>
              <a:rPr lang="en-US" dirty="0" smtClean="0"/>
              <a:t>It is also possible to concatenate a hard-coded string with the property value</a:t>
            </a:r>
          </a:p>
          <a:p>
            <a:pPr algn="just"/>
            <a:r>
              <a:rPr lang="en-US" sz="1600" dirty="0" smtClean="0"/>
              <a:t>&lt;h1&gt;{{'Name = ' + </a:t>
            </a:r>
            <a:r>
              <a:rPr lang="en-US" sz="1600" dirty="0" err="1" smtClean="0"/>
              <a:t>firstName</a:t>
            </a:r>
            <a:r>
              <a:rPr lang="en-US" sz="1600" dirty="0" smtClean="0"/>
              <a:t>}}&lt;/h1&gt;</a:t>
            </a:r>
          </a:p>
          <a:p>
            <a:pPr algn="just"/>
            <a:r>
              <a:rPr lang="en-US" dirty="0" smtClean="0"/>
              <a:t>The above expression displays "Name = Tom" in the browser.</a:t>
            </a:r>
          </a:p>
          <a:p>
            <a:pPr algn="just"/>
            <a:endParaRPr lang="en-US" dirty="0" smtClean="0"/>
          </a:p>
          <a:p>
            <a:pPr algn="just"/>
            <a:r>
              <a:rPr lang="en-US" dirty="0" smtClean="0"/>
              <a:t>You can specify any valid expression in double curly braces. For example you can have </a:t>
            </a:r>
          </a:p>
          <a:p>
            <a:pPr algn="just"/>
            <a:r>
              <a:rPr lang="en-US" sz="1600" dirty="0" smtClean="0"/>
              <a:t>&lt;h1&gt;{{ 10 + 20 + 30 }}&lt;/h1&gt;</a:t>
            </a:r>
          </a:p>
          <a:p>
            <a:pPr algn="just"/>
            <a:r>
              <a:rPr lang="en-US" dirty="0" smtClean="0"/>
              <a:t>The above expression evaluates to 60</a:t>
            </a:r>
          </a:p>
          <a:p>
            <a:pPr algn="just"/>
            <a:endParaRPr lang="en-US" dirty="0" smtClean="0"/>
          </a:p>
          <a:p>
            <a:pPr algn="just"/>
            <a:r>
              <a:rPr lang="en-US" dirty="0" smtClean="0"/>
              <a:t>The expression that is enclosed in double curly braces is commonly called as Template Expression. This template expression can also be a ternary operator as shown in the example below. Since </a:t>
            </a:r>
            <a:r>
              <a:rPr lang="en-US" dirty="0" err="1" smtClean="0"/>
              <a:t>firstName</a:t>
            </a:r>
            <a:r>
              <a:rPr lang="en-US" dirty="0" smtClean="0"/>
              <a:t> property has a value 'Tom', we see it in the browser.</a:t>
            </a:r>
          </a:p>
          <a:p>
            <a:pPr algn="just"/>
            <a:endParaRPr lang="en-US" dirty="0" smtClean="0"/>
          </a:p>
          <a:p>
            <a:pPr algn="just"/>
            <a:r>
              <a:rPr lang="en-US" sz="1600" dirty="0" smtClean="0"/>
              <a:t>import { Component } from '@angular/core';</a:t>
            </a:r>
          </a:p>
          <a:p>
            <a:pPr algn="just"/>
            <a:r>
              <a:rPr lang="en-US" sz="1600" dirty="0" smtClean="0"/>
              <a:t>@Component({</a:t>
            </a:r>
          </a:p>
          <a:p>
            <a:pPr algn="just"/>
            <a:r>
              <a:rPr lang="en-US" sz="1600" dirty="0" smtClean="0"/>
              <a:t>    selector: 'my-app',</a:t>
            </a:r>
          </a:p>
          <a:p>
            <a:pPr algn="just"/>
            <a:r>
              <a:rPr lang="en-US" sz="1600" dirty="0" smtClean="0"/>
              <a:t>    template: `</a:t>
            </a:r>
          </a:p>
          <a:p>
            <a:pPr algn="just"/>
            <a:r>
              <a:rPr lang="en-US" sz="1600" dirty="0" smtClean="0"/>
              <a:t>                &lt;h1&gt;{{</a:t>
            </a:r>
            <a:r>
              <a:rPr lang="en-US" sz="1600" dirty="0" err="1" smtClean="0"/>
              <a:t>firstName</a:t>
            </a:r>
            <a:r>
              <a:rPr lang="en-US" sz="1600" dirty="0" smtClean="0"/>
              <a:t> ? </a:t>
            </a:r>
            <a:r>
              <a:rPr lang="en-US" sz="1600" dirty="0" err="1" smtClean="0"/>
              <a:t>firstName</a:t>
            </a:r>
            <a:r>
              <a:rPr lang="en-US" sz="1600" dirty="0" smtClean="0"/>
              <a:t> : 'No name specified'}}&lt;/h1&gt;</a:t>
            </a:r>
          </a:p>
          <a:p>
            <a:pPr algn="just"/>
            <a:r>
              <a:rPr lang="en-US" sz="1600" dirty="0" smtClean="0"/>
              <a:t>              `</a:t>
            </a:r>
          </a:p>
          <a:p>
            <a:pPr algn="just"/>
            <a:r>
              <a:rPr lang="en-US" sz="1600" dirty="0" smtClean="0"/>
              <a:t>})</a:t>
            </a:r>
          </a:p>
          <a:p>
            <a:pPr algn="just"/>
            <a:r>
              <a:rPr lang="en-US" sz="1600" dirty="0" smtClean="0"/>
              <a:t>export class </a:t>
            </a:r>
            <a:r>
              <a:rPr lang="en-US" sz="1600" dirty="0" err="1" smtClean="0"/>
              <a:t>AppComponent</a:t>
            </a:r>
            <a:r>
              <a:rPr lang="en-US" sz="1600" dirty="0" smtClean="0"/>
              <a:t> {</a:t>
            </a:r>
          </a:p>
          <a:p>
            <a:pPr algn="just"/>
            <a:r>
              <a:rPr lang="en-US" sz="1600" dirty="0" smtClean="0"/>
              <a:t>    </a:t>
            </a:r>
            <a:r>
              <a:rPr lang="en-US" sz="1600" dirty="0" err="1" smtClean="0"/>
              <a:t>firstName</a:t>
            </a:r>
            <a:r>
              <a:rPr lang="en-US" sz="1600" dirty="0" smtClean="0"/>
              <a:t>: string = 'Tom';</a:t>
            </a:r>
          </a:p>
          <a:p>
            <a:pPr algn="just"/>
            <a:r>
              <a:rPr lang="en-US" sz="1600" dirty="0" smtClean="0"/>
              <a:t>}</a:t>
            </a:r>
          </a:p>
          <a:p>
            <a:pPr algn="just"/>
            <a:endParaRPr lang="en-US" dirty="0" smtClean="0"/>
          </a:p>
          <a:p>
            <a:pPr algn="just"/>
            <a:r>
              <a:rPr lang="en-US" dirty="0" smtClean="0"/>
              <a:t>If we set </a:t>
            </a:r>
            <a:r>
              <a:rPr lang="en-US" dirty="0" err="1" smtClean="0"/>
              <a:t>firstName</a:t>
            </a:r>
            <a:r>
              <a:rPr lang="en-US" dirty="0" smtClean="0"/>
              <a:t> = null as shown below. The value 'No name specified' is displayed in the browser </a:t>
            </a:r>
            <a:r>
              <a:rPr lang="en-US" dirty="0" err="1" smtClean="0"/>
              <a:t>firstName</a:t>
            </a:r>
            <a:r>
              <a:rPr lang="en-US" dirty="0" smtClean="0"/>
              <a:t>: string = null;</a:t>
            </a:r>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81000" y="304800"/>
            <a:ext cx="8153400" cy="4247317"/>
          </a:xfrm>
          <a:prstGeom prst="rect">
            <a:avLst/>
          </a:prstGeom>
        </p:spPr>
        <p:txBody>
          <a:bodyPr wrap="square">
            <a:spAutoFit/>
          </a:bodyPr>
          <a:lstStyle/>
          <a:p>
            <a:r>
              <a:rPr lang="en-US" dirty="0" smtClean="0"/>
              <a:t>You can also use interpolation to set &lt;</a:t>
            </a:r>
            <a:r>
              <a:rPr lang="en-US" dirty="0" err="1" smtClean="0"/>
              <a:t>img</a:t>
            </a:r>
            <a:r>
              <a:rPr lang="en-US" dirty="0" smtClean="0"/>
              <a:t>&gt; </a:t>
            </a:r>
            <a:r>
              <a:rPr lang="en-US" dirty="0" err="1" smtClean="0"/>
              <a:t>src</a:t>
            </a:r>
            <a:r>
              <a:rPr lang="en-US" dirty="0" smtClean="0"/>
              <a:t> as shown in the example below.</a:t>
            </a:r>
          </a:p>
          <a:p>
            <a:endParaRPr lang="en-US" dirty="0" smtClean="0"/>
          </a:p>
          <a:p>
            <a:r>
              <a:rPr lang="en-US" dirty="0" smtClean="0"/>
              <a:t>import { Component } from '@angular/core';</a:t>
            </a:r>
          </a:p>
          <a:p>
            <a:endParaRPr lang="en-US" dirty="0" smtClean="0"/>
          </a:p>
          <a:p>
            <a:r>
              <a:rPr lang="en-US" dirty="0" smtClean="0"/>
              <a:t>@Component({</a:t>
            </a:r>
          </a:p>
          <a:p>
            <a:r>
              <a:rPr lang="en-US" dirty="0" smtClean="0"/>
              <a:t>    selector: 'my-app',</a:t>
            </a:r>
          </a:p>
          <a:p>
            <a:r>
              <a:rPr lang="en-US" dirty="0" smtClean="0"/>
              <a:t>    template: `&lt;div&gt;</a:t>
            </a:r>
          </a:p>
          <a:p>
            <a:r>
              <a:rPr lang="en-US" dirty="0" smtClean="0"/>
              <a:t>                    &lt;h1&gt;{{</a:t>
            </a:r>
            <a:r>
              <a:rPr lang="en-US" dirty="0" err="1" smtClean="0"/>
              <a:t>pageHeader</a:t>
            </a:r>
            <a:r>
              <a:rPr lang="en-US" dirty="0" smtClean="0"/>
              <a:t>}}&lt;/h1&gt;</a:t>
            </a:r>
          </a:p>
          <a:p>
            <a:r>
              <a:rPr lang="en-US" dirty="0" smtClean="0"/>
              <a:t>                    &lt;</a:t>
            </a:r>
            <a:r>
              <a:rPr lang="en-US" dirty="0" err="1" smtClean="0"/>
              <a:t>img</a:t>
            </a:r>
            <a:r>
              <a:rPr lang="en-US" dirty="0" smtClean="0"/>
              <a:t> </a:t>
            </a:r>
            <a:r>
              <a:rPr lang="en-US" dirty="0" err="1" smtClean="0"/>
              <a:t>src</a:t>
            </a:r>
            <a:r>
              <a:rPr lang="en-US" dirty="0" smtClean="0"/>
              <a:t>='{{</a:t>
            </a:r>
            <a:r>
              <a:rPr lang="en-US" dirty="0" err="1" smtClean="0"/>
              <a:t>imagePath</a:t>
            </a:r>
            <a:r>
              <a:rPr lang="en-US" dirty="0" smtClean="0"/>
              <a:t>}}'/&gt;</a:t>
            </a:r>
          </a:p>
          <a:p>
            <a:r>
              <a:rPr lang="en-US" dirty="0" smtClean="0"/>
              <a:t>                &lt;/div&gt;`</a:t>
            </a:r>
          </a:p>
          <a:p>
            <a:r>
              <a:rPr lang="en-US" dirty="0" smtClean="0"/>
              <a:t>})</a:t>
            </a:r>
          </a:p>
          <a:p>
            <a:r>
              <a:rPr lang="en-US" dirty="0" smtClean="0"/>
              <a:t>export class </a:t>
            </a:r>
            <a:r>
              <a:rPr lang="en-US" dirty="0" err="1" smtClean="0"/>
              <a:t>AppComponent</a:t>
            </a:r>
            <a:r>
              <a:rPr lang="en-US" dirty="0" smtClean="0"/>
              <a:t> {</a:t>
            </a:r>
          </a:p>
          <a:p>
            <a:r>
              <a:rPr lang="en-US" dirty="0" smtClean="0"/>
              <a:t>    </a:t>
            </a:r>
            <a:r>
              <a:rPr lang="en-US" dirty="0" err="1" smtClean="0"/>
              <a:t>pageHeader</a:t>
            </a:r>
            <a:r>
              <a:rPr lang="en-US" dirty="0" smtClean="0"/>
              <a:t>: string = 'Employee Details';</a:t>
            </a:r>
          </a:p>
          <a:p>
            <a:r>
              <a:rPr lang="en-US" dirty="0" smtClean="0"/>
              <a:t>    </a:t>
            </a:r>
            <a:r>
              <a:rPr lang="en-US" dirty="0" err="1" smtClean="0"/>
              <a:t>imagePath</a:t>
            </a:r>
            <a:r>
              <a:rPr lang="en-US" dirty="0" smtClean="0"/>
              <a:t>: string = 'http://abcd.com/images/logo.jpg';</a:t>
            </a:r>
          </a:p>
          <a:p>
            <a:r>
              <a:rPr lang="en-US" dirty="0" smtClean="0"/>
              <a:t>}</a:t>
            </a:r>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6" name="Rectangle 5"/>
          <p:cNvSpPr/>
          <p:nvPr/>
        </p:nvSpPr>
        <p:spPr>
          <a:xfrm>
            <a:off x="457200" y="304800"/>
            <a:ext cx="7620000" cy="5355312"/>
          </a:xfrm>
          <a:prstGeom prst="rect">
            <a:avLst/>
          </a:prstGeom>
        </p:spPr>
        <p:txBody>
          <a:bodyPr wrap="square">
            <a:spAutoFit/>
          </a:bodyPr>
          <a:lstStyle/>
          <a:p>
            <a:r>
              <a:rPr lang="en-US" dirty="0" smtClean="0"/>
              <a:t>We can also call class methods using interpolation as shown below.</a:t>
            </a:r>
          </a:p>
          <a:p>
            <a:r>
              <a:rPr lang="en-US" dirty="0" smtClean="0"/>
              <a:t>import { Component } from '@angular/core';</a:t>
            </a:r>
          </a:p>
          <a:p>
            <a:endParaRPr lang="en-US" dirty="0" smtClean="0"/>
          </a:p>
          <a:p>
            <a:r>
              <a:rPr lang="en-US" dirty="0" smtClean="0"/>
              <a:t>@Component({</a:t>
            </a:r>
          </a:p>
          <a:p>
            <a:r>
              <a:rPr lang="en-US" dirty="0" smtClean="0"/>
              <a:t>    selector: 'my-app',</a:t>
            </a:r>
          </a:p>
          <a:p>
            <a:r>
              <a:rPr lang="en-US" dirty="0" smtClean="0"/>
              <a:t>    template: `&lt;div&gt;</a:t>
            </a:r>
          </a:p>
          <a:p>
            <a:r>
              <a:rPr lang="en-US" dirty="0" smtClean="0"/>
              <a:t>                    &lt;h1&gt;{{'Full Name = ' + </a:t>
            </a:r>
            <a:r>
              <a:rPr lang="en-US" dirty="0" err="1" smtClean="0"/>
              <a:t>getFullName</a:t>
            </a:r>
            <a:r>
              <a:rPr lang="en-US" dirty="0" smtClean="0"/>
              <a:t>()}}&lt;/h1&gt;</a:t>
            </a:r>
          </a:p>
          <a:p>
            <a:r>
              <a:rPr lang="en-US" dirty="0" smtClean="0"/>
              <a:t>                &lt;/div&gt;`</a:t>
            </a:r>
          </a:p>
          <a:p>
            <a:r>
              <a:rPr lang="en-US" dirty="0" smtClean="0"/>
              <a:t>})</a:t>
            </a:r>
          </a:p>
          <a:p>
            <a:r>
              <a:rPr lang="en-US" dirty="0" smtClean="0"/>
              <a:t>export class </a:t>
            </a:r>
            <a:r>
              <a:rPr lang="en-US" dirty="0" err="1" smtClean="0"/>
              <a:t>AppComponent</a:t>
            </a:r>
            <a:r>
              <a:rPr lang="en-US" dirty="0" smtClean="0"/>
              <a:t> {</a:t>
            </a:r>
          </a:p>
          <a:p>
            <a:r>
              <a:rPr lang="en-US" dirty="0" smtClean="0"/>
              <a:t>    </a:t>
            </a:r>
            <a:r>
              <a:rPr lang="en-US" dirty="0" err="1" smtClean="0"/>
              <a:t>firstName</a:t>
            </a:r>
            <a:r>
              <a:rPr lang="en-US" dirty="0" smtClean="0"/>
              <a:t>: string = 'Tom';</a:t>
            </a:r>
          </a:p>
          <a:p>
            <a:r>
              <a:rPr lang="en-US" dirty="0" smtClean="0"/>
              <a:t>    </a:t>
            </a:r>
            <a:r>
              <a:rPr lang="en-US" dirty="0" err="1" smtClean="0"/>
              <a:t>lastName</a:t>
            </a:r>
            <a:r>
              <a:rPr lang="en-US" dirty="0" smtClean="0"/>
              <a:t>: string = 'Hopkins';</a:t>
            </a:r>
          </a:p>
          <a:p>
            <a:endParaRPr lang="en-US" dirty="0" smtClean="0"/>
          </a:p>
          <a:p>
            <a:r>
              <a:rPr lang="en-US" dirty="0" smtClean="0"/>
              <a:t>    </a:t>
            </a:r>
            <a:r>
              <a:rPr lang="en-US" dirty="0" err="1" smtClean="0"/>
              <a:t>getFullName</a:t>
            </a:r>
            <a:r>
              <a:rPr lang="en-US" dirty="0" smtClean="0"/>
              <a:t>(): string {</a:t>
            </a:r>
          </a:p>
          <a:p>
            <a:r>
              <a:rPr lang="en-US" dirty="0" smtClean="0"/>
              <a:t>        return </a:t>
            </a:r>
            <a:r>
              <a:rPr lang="en-US" dirty="0" err="1" smtClean="0"/>
              <a:t>this.firstName</a:t>
            </a:r>
            <a:r>
              <a:rPr lang="en-US" dirty="0" smtClean="0"/>
              <a:t> + ' ' + </a:t>
            </a:r>
            <a:r>
              <a:rPr lang="en-US" dirty="0" err="1" smtClean="0"/>
              <a:t>this.lastName</a:t>
            </a:r>
            <a:r>
              <a:rPr lang="en-US" dirty="0" smtClean="0"/>
              <a:t>;</a:t>
            </a:r>
          </a:p>
          <a:p>
            <a:r>
              <a:rPr lang="en-US" dirty="0" smtClean="0"/>
              <a:t>    }</a:t>
            </a:r>
          </a:p>
          <a:p>
            <a:r>
              <a:rPr lang="en-US" dirty="0" smtClean="0"/>
              <a:t>}</a:t>
            </a:r>
          </a:p>
          <a:p>
            <a:endParaRPr lang="en-US" dirty="0" smtClean="0"/>
          </a:p>
          <a:p>
            <a:r>
              <a:rPr lang="en-US" dirty="0" smtClean="0"/>
              <a:t>Output : Full Name = Tom Hopkins </a:t>
            </a:r>
            <a:endParaRPr 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228600" y="228600"/>
            <a:ext cx="2288832" cy="369332"/>
          </a:xfrm>
          <a:prstGeom prst="rect">
            <a:avLst/>
          </a:prstGeom>
          <a:noFill/>
        </p:spPr>
        <p:txBody>
          <a:bodyPr wrap="none" rtlCol="0">
            <a:spAutoFit/>
          </a:bodyPr>
          <a:lstStyle/>
          <a:p>
            <a:r>
              <a:rPr lang="en-US" b="1" dirty="0" smtClean="0">
                <a:solidFill>
                  <a:srgbClr val="0070C0"/>
                </a:solidFill>
              </a:rPr>
              <a:t>Angular Event Binding</a:t>
            </a:r>
            <a:endParaRPr lang="en-US" b="1" dirty="0">
              <a:solidFill>
                <a:srgbClr val="0070C0"/>
              </a:solidFill>
            </a:endParaRPr>
          </a:p>
        </p:txBody>
      </p:sp>
      <p:sp>
        <p:nvSpPr>
          <p:cNvPr id="5" name="TextBox 4"/>
          <p:cNvSpPr txBox="1"/>
          <p:nvPr/>
        </p:nvSpPr>
        <p:spPr>
          <a:xfrm>
            <a:off x="457200" y="838200"/>
            <a:ext cx="8496941" cy="3970318"/>
          </a:xfrm>
          <a:prstGeom prst="rect">
            <a:avLst/>
          </a:prstGeom>
          <a:noFill/>
        </p:spPr>
        <p:txBody>
          <a:bodyPr wrap="none" rtlCol="0">
            <a:spAutoFit/>
          </a:bodyPr>
          <a:lstStyle/>
          <a:p>
            <a:pPr algn="just"/>
            <a:r>
              <a:rPr lang="en-US" dirty="0" smtClean="0"/>
              <a:t>When a user performs any action like clicking on a button, hovering over an element, </a:t>
            </a:r>
          </a:p>
          <a:p>
            <a:pPr algn="just"/>
            <a:r>
              <a:rPr lang="en-US" dirty="0" smtClean="0"/>
              <a:t>selecting from a </a:t>
            </a:r>
            <a:r>
              <a:rPr lang="en-US" dirty="0" err="1" smtClean="0"/>
              <a:t>dropdownlist</a:t>
            </a:r>
            <a:r>
              <a:rPr lang="en-US" dirty="0" smtClean="0"/>
              <a:t>, typing in a textbox etc, then the corresponding event for</a:t>
            </a:r>
          </a:p>
          <a:p>
            <a:pPr algn="just"/>
            <a:r>
              <a:rPr lang="en-US" dirty="0" smtClean="0"/>
              <a:t> that action is raised. We need to know when user performs these actions. We can </a:t>
            </a:r>
          </a:p>
          <a:p>
            <a:pPr algn="just"/>
            <a:r>
              <a:rPr lang="en-US" dirty="0" smtClean="0"/>
              <a:t>use angular event binding to get notified when these events occur. </a:t>
            </a:r>
          </a:p>
          <a:p>
            <a:pPr algn="just"/>
            <a:endParaRPr lang="en-US" dirty="0" smtClean="0"/>
          </a:p>
          <a:p>
            <a:pPr algn="just"/>
            <a:r>
              <a:rPr lang="en-US" dirty="0" smtClean="0"/>
              <a:t>For example the following is the syntax for binding to the click event of a button. </a:t>
            </a:r>
          </a:p>
          <a:p>
            <a:pPr algn="just"/>
            <a:r>
              <a:rPr lang="en-US" dirty="0" smtClean="0"/>
              <a:t>Within parentheses on the left of the equal sign we have the target event, (click) in this</a:t>
            </a:r>
          </a:p>
          <a:p>
            <a:pPr algn="just"/>
            <a:r>
              <a:rPr lang="en-US" dirty="0" smtClean="0"/>
              <a:t> case and on the right we have the template statement. In this case the </a:t>
            </a:r>
            <a:r>
              <a:rPr lang="en-US" dirty="0" err="1" smtClean="0"/>
              <a:t>onClick</a:t>
            </a:r>
            <a:r>
              <a:rPr lang="en-US" dirty="0" smtClean="0"/>
              <a:t>() method</a:t>
            </a:r>
          </a:p>
          <a:p>
            <a:pPr algn="just"/>
            <a:r>
              <a:rPr lang="en-US" dirty="0" smtClean="0"/>
              <a:t> of the component class is called when the click event occurs.</a:t>
            </a:r>
          </a:p>
          <a:p>
            <a:pPr algn="just"/>
            <a:r>
              <a:rPr lang="en-US" dirty="0" smtClean="0"/>
              <a:t>&lt;button (click)="</a:t>
            </a:r>
            <a:r>
              <a:rPr lang="en-US" dirty="0" err="1" smtClean="0"/>
              <a:t>onClick</a:t>
            </a:r>
            <a:r>
              <a:rPr lang="en-US" dirty="0" smtClean="0"/>
              <a:t>()"&gt;Click me&lt;/button&gt;</a:t>
            </a:r>
          </a:p>
          <a:p>
            <a:pPr algn="just"/>
            <a:endParaRPr lang="en-US" dirty="0" smtClean="0"/>
          </a:p>
          <a:p>
            <a:pPr algn="just"/>
            <a:r>
              <a:rPr lang="en-US" dirty="0" smtClean="0"/>
              <a:t>With event binding we can also use the on- prefix alternative as shown below. This</a:t>
            </a:r>
          </a:p>
          <a:p>
            <a:pPr algn="just"/>
            <a:r>
              <a:rPr lang="en-US" dirty="0" smtClean="0"/>
              <a:t> is known as the canonical form</a:t>
            </a:r>
          </a:p>
          <a:p>
            <a:pPr algn="just"/>
            <a:r>
              <a:rPr lang="en-US" dirty="0" smtClean="0"/>
              <a:t>&lt;button on-click="</a:t>
            </a:r>
            <a:r>
              <a:rPr lang="en-US" dirty="0" err="1" smtClean="0"/>
              <a:t>onClick</a:t>
            </a:r>
            <a:r>
              <a:rPr lang="en-US" dirty="0" smtClean="0"/>
              <a:t>()"&gt;Click me&lt;/button&gt;</a:t>
            </a:r>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457200" y="304800"/>
            <a:ext cx="7010400" cy="4524315"/>
          </a:xfrm>
          <a:prstGeom prst="rect">
            <a:avLst/>
          </a:prstGeom>
        </p:spPr>
        <p:txBody>
          <a:bodyPr wrap="square">
            <a:spAutoFit/>
          </a:bodyPr>
          <a:lstStyle/>
          <a:p>
            <a:r>
              <a:rPr lang="en-US" b="1" dirty="0" smtClean="0">
                <a:solidFill>
                  <a:srgbClr val="0070C0"/>
                </a:solidFill>
              </a:rPr>
              <a:t>Event Binding Example :  </a:t>
            </a:r>
          </a:p>
          <a:p>
            <a:r>
              <a:rPr lang="en-US" dirty="0" smtClean="0"/>
              <a:t>import { Component } from '@angular/core';</a:t>
            </a:r>
          </a:p>
          <a:p>
            <a:r>
              <a:rPr lang="en-US" dirty="0" smtClean="0"/>
              <a:t>@Component({</a:t>
            </a:r>
          </a:p>
          <a:p>
            <a:r>
              <a:rPr lang="en-US" dirty="0" smtClean="0"/>
              <a:t>    selector: 'my-app',</a:t>
            </a:r>
          </a:p>
          <a:p>
            <a:r>
              <a:rPr lang="en-US" dirty="0" smtClean="0"/>
              <a:t>    template: `&lt;button (click)='</a:t>
            </a:r>
            <a:r>
              <a:rPr lang="en-US" dirty="0" err="1" smtClean="0"/>
              <a:t>onClick</a:t>
            </a:r>
            <a:r>
              <a:rPr lang="en-US" dirty="0" smtClean="0"/>
              <a:t>()' &gt;Click me&lt;/button&gt;`</a:t>
            </a:r>
          </a:p>
          <a:p>
            <a:r>
              <a:rPr lang="en-US" dirty="0" smtClean="0"/>
              <a:t>})</a:t>
            </a:r>
          </a:p>
          <a:p>
            <a:r>
              <a:rPr lang="en-US" dirty="0" smtClean="0"/>
              <a:t>export class </a:t>
            </a:r>
            <a:r>
              <a:rPr lang="en-US" dirty="0" err="1" smtClean="0"/>
              <a:t>AppComponent</a:t>
            </a:r>
            <a:r>
              <a:rPr lang="en-US" dirty="0" smtClean="0"/>
              <a:t> {</a:t>
            </a:r>
          </a:p>
          <a:p>
            <a:r>
              <a:rPr lang="en-US" dirty="0" smtClean="0"/>
              <a:t>    </a:t>
            </a:r>
            <a:r>
              <a:rPr lang="en-US" dirty="0" err="1" smtClean="0"/>
              <a:t>onClick</a:t>
            </a:r>
            <a:r>
              <a:rPr lang="en-US" dirty="0" smtClean="0"/>
              <a:t>(): void {</a:t>
            </a:r>
          </a:p>
          <a:p>
            <a:r>
              <a:rPr lang="en-US" dirty="0" smtClean="0"/>
              <a:t>        console.log('Button Clicked');</a:t>
            </a:r>
          </a:p>
          <a:p>
            <a:r>
              <a:rPr lang="en-US" dirty="0" smtClean="0"/>
              <a:t>    }</a:t>
            </a:r>
          </a:p>
          <a:p>
            <a:r>
              <a:rPr lang="en-US" dirty="0" smtClean="0"/>
              <a:t>}</a:t>
            </a:r>
          </a:p>
          <a:p>
            <a:endParaRPr lang="en-US" dirty="0" smtClean="0"/>
          </a:p>
          <a:p>
            <a:r>
              <a:rPr lang="en-US" dirty="0" smtClean="0"/>
              <a:t>Every time we click the button,</a:t>
            </a:r>
          </a:p>
          <a:p>
            <a:r>
              <a:rPr lang="en-US" dirty="0" smtClean="0"/>
              <a:t> 'Button Clicked' message is logged to the console.</a:t>
            </a:r>
          </a:p>
          <a:p>
            <a:r>
              <a:rPr lang="en-US" dirty="0" smtClean="0"/>
              <a:t> You can see this message under the Console tab,</a:t>
            </a:r>
          </a:p>
          <a:p>
            <a:r>
              <a:rPr lang="en-US" dirty="0" smtClean="0"/>
              <a:t> in the browser developer tools. </a:t>
            </a:r>
            <a:endParaRPr lang="en-US" dirty="0"/>
          </a:p>
        </p:txBody>
      </p:sp>
      <p:pic>
        <p:nvPicPr>
          <p:cNvPr id="94210" name="Picture 2" descr="angular bind event to element"/>
          <p:cNvPicPr>
            <a:picLocks noChangeAspect="1" noChangeArrowheads="1"/>
          </p:cNvPicPr>
          <p:nvPr/>
        </p:nvPicPr>
        <p:blipFill>
          <a:blip r:embed="rId2" cstate="print"/>
          <a:srcRect/>
          <a:stretch>
            <a:fillRect/>
          </a:stretch>
        </p:blipFill>
        <p:spPr bwMode="auto">
          <a:xfrm>
            <a:off x="5715000" y="2819400"/>
            <a:ext cx="2876550" cy="2819401"/>
          </a:xfrm>
          <a:prstGeom prst="rect">
            <a:avLst/>
          </a:prstGeom>
          <a:noFill/>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228600"/>
            <a:ext cx="8382000" cy="5909310"/>
          </a:xfrm>
          <a:prstGeom prst="rect">
            <a:avLst/>
          </a:prstGeom>
        </p:spPr>
        <p:txBody>
          <a:bodyPr wrap="square">
            <a:spAutoFit/>
          </a:bodyPr>
          <a:lstStyle/>
          <a:p>
            <a:r>
              <a:rPr lang="en-US" b="1" dirty="0" smtClean="0">
                <a:solidFill>
                  <a:srgbClr val="0070C0"/>
                </a:solidFill>
              </a:rPr>
              <a:t>Two way Data Binding in Angular</a:t>
            </a:r>
          </a:p>
          <a:p>
            <a:endParaRPr lang="en-US" dirty="0" smtClean="0"/>
          </a:p>
          <a:p>
            <a:r>
              <a:rPr lang="en-US" dirty="0" smtClean="0"/>
              <a:t>Consider the following code in </a:t>
            </a:r>
            <a:r>
              <a:rPr lang="en-US" dirty="0" err="1" smtClean="0"/>
              <a:t>app.component.ts</a:t>
            </a:r>
            <a:r>
              <a:rPr lang="en-US" dirty="0" smtClean="0"/>
              <a:t> </a:t>
            </a:r>
          </a:p>
          <a:p>
            <a:r>
              <a:rPr lang="en-US" dirty="0" smtClean="0"/>
              <a:t>import { Component } from '@angular/core';</a:t>
            </a:r>
          </a:p>
          <a:p>
            <a:r>
              <a:rPr lang="en-US" dirty="0" smtClean="0"/>
              <a:t>@Component({</a:t>
            </a:r>
          </a:p>
          <a:p>
            <a:r>
              <a:rPr lang="en-US" dirty="0" smtClean="0"/>
              <a:t>    selector: 'my-app',</a:t>
            </a:r>
          </a:p>
          <a:p>
            <a:r>
              <a:rPr lang="en-US" dirty="0" smtClean="0"/>
              <a:t>    template: `</a:t>
            </a:r>
          </a:p>
          <a:p>
            <a:r>
              <a:rPr lang="en-US" dirty="0" smtClean="0"/>
              <a:t>                Name : &lt;input [value]='name'&gt;</a:t>
            </a:r>
          </a:p>
          <a:p>
            <a:r>
              <a:rPr lang="en-US" dirty="0" smtClean="0"/>
              <a:t>                &lt;</a:t>
            </a:r>
            <a:r>
              <a:rPr lang="en-US" dirty="0" err="1" smtClean="0"/>
              <a:t>br</a:t>
            </a:r>
            <a:r>
              <a:rPr lang="en-US" dirty="0" smtClean="0"/>
              <a:t>&gt;</a:t>
            </a:r>
          </a:p>
          <a:p>
            <a:r>
              <a:rPr lang="en-US" dirty="0" smtClean="0"/>
              <a:t>                You entered : {{name}}</a:t>
            </a:r>
          </a:p>
          <a:p>
            <a:r>
              <a:rPr lang="en-US" dirty="0" smtClean="0"/>
              <a:t>              `</a:t>
            </a:r>
          </a:p>
          <a:p>
            <a:r>
              <a:rPr lang="en-US" dirty="0" smtClean="0"/>
              <a:t>})</a:t>
            </a:r>
          </a:p>
          <a:p>
            <a:r>
              <a:rPr lang="en-US" dirty="0" smtClean="0"/>
              <a:t>export class </a:t>
            </a:r>
            <a:r>
              <a:rPr lang="en-US" dirty="0" err="1" smtClean="0"/>
              <a:t>AppComponent</a:t>
            </a:r>
            <a:r>
              <a:rPr lang="en-US" dirty="0" smtClean="0"/>
              <a:t> {</a:t>
            </a:r>
          </a:p>
          <a:p>
            <a:r>
              <a:rPr lang="en-US" dirty="0" smtClean="0"/>
              <a:t>    name: string = 'Tom';</a:t>
            </a:r>
          </a:p>
          <a:p>
            <a:r>
              <a:rPr lang="en-US" dirty="0" smtClean="0"/>
              <a:t>}</a:t>
            </a:r>
          </a:p>
          <a:p>
            <a:endParaRPr lang="en-US" dirty="0" smtClean="0"/>
          </a:p>
          <a:p>
            <a:r>
              <a:rPr lang="en-US" dirty="0" smtClean="0"/>
              <a:t>&lt;input [value]='name'&gt; : Binds component class "name" property to the input element’s value property</a:t>
            </a:r>
          </a:p>
          <a:p>
            <a:r>
              <a:rPr lang="en-US" dirty="0" smtClean="0"/>
              <a:t>You entered : {{name}} : Interpolation displays the value we have in "name" property on the web page</a:t>
            </a:r>
          </a:p>
          <a:p>
            <a:endParaRPr lang="en-US"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304800"/>
            <a:ext cx="8229600" cy="4801314"/>
          </a:xfrm>
          <a:prstGeom prst="rect">
            <a:avLst/>
          </a:prstGeom>
        </p:spPr>
        <p:txBody>
          <a:bodyPr wrap="square">
            <a:spAutoFit/>
          </a:bodyPr>
          <a:lstStyle/>
          <a:p>
            <a:r>
              <a:rPr lang="en-US" dirty="0" smtClean="0"/>
              <a:t>In short two-way data binding in Angular is a combination of both Property Binding and Event Binding. To save a few keystrokes and simplify two-way data binding angular has provided </a:t>
            </a:r>
            <a:r>
              <a:rPr lang="en-US" dirty="0" err="1" smtClean="0"/>
              <a:t>ngModel</a:t>
            </a:r>
            <a:r>
              <a:rPr lang="en-US" dirty="0" smtClean="0"/>
              <a:t> directive. </a:t>
            </a:r>
          </a:p>
          <a:p>
            <a:endParaRPr lang="en-US" dirty="0" smtClean="0"/>
          </a:p>
          <a:p>
            <a:r>
              <a:rPr lang="en-US" dirty="0" smtClean="0"/>
              <a:t>Like this : Name : &lt;input [(</a:t>
            </a:r>
            <a:r>
              <a:rPr lang="en-US" dirty="0" err="1" smtClean="0"/>
              <a:t>ngModel</a:t>
            </a:r>
            <a:r>
              <a:rPr lang="en-US" dirty="0" smtClean="0"/>
              <a:t>)]='name'&gt; </a:t>
            </a:r>
          </a:p>
          <a:p>
            <a:endParaRPr lang="en-US" dirty="0" smtClean="0"/>
          </a:p>
          <a:p>
            <a:r>
              <a:rPr lang="en-US" dirty="0" smtClean="0"/>
              <a:t>This is because </a:t>
            </a:r>
            <a:r>
              <a:rPr lang="en-US" dirty="0" err="1" smtClean="0"/>
              <a:t>ngModel</a:t>
            </a:r>
            <a:r>
              <a:rPr lang="en-US" dirty="0" smtClean="0"/>
              <a:t> directive is, in an Angular system module called </a:t>
            </a:r>
            <a:r>
              <a:rPr lang="en-US" dirty="0" err="1" smtClean="0"/>
              <a:t>FormsModule</a:t>
            </a:r>
            <a:r>
              <a:rPr lang="en-US" dirty="0" smtClean="0"/>
              <a:t>. For us to be able to use </a:t>
            </a:r>
            <a:r>
              <a:rPr lang="en-US" dirty="0" err="1" smtClean="0"/>
              <a:t>ngModel</a:t>
            </a:r>
            <a:r>
              <a:rPr lang="en-US" dirty="0" smtClean="0"/>
              <a:t> directive in our root module - </a:t>
            </a:r>
            <a:r>
              <a:rPr lang="en-US" dirty="0" err="1" smtClean="0"/>
              <a:t>AppModule</a:t>
            </a:r>
            <a:r>
              <a:rPr lang="en-US" dirty="0" smtClean="0"/>
              <a:t>, we will have to import </a:t>
            </a:r>
            <a:r>
              <a:rPr lang="en-US" dirty="0" err="1" smtClean="0"/>
              <a:t>FormsModule</a:t>
            </a:r>
            <a:r>
              <a:rPr lang="en-US" dirty="0" smtClean="0"/>
              <a:t> first. </a:t>
            </a:r>
          </a:p>
          <a:p>
            <a:endParaRPr lang="en-US" dirty="0" smtClean="0"/>
          </a:p>
          <a:p>
            <a:r>
              <a:rPr lang="en-US" dirty="0" smtClean="0"/>
              <a:t>Here are the steps to import </a:t>
            </a:r>
            <a:r>
              <a:rPr lang="en-US" dirty="0" err="1" smtClean="0"/>
              <a:t>FormsModule</a:t>
            </a:r>
            <a:r>
              <a:rPr lang="en-US" dirty="0" smtClean="0"/>
              <a:t> into our </a:t>
            </a:r>
            <a:r>
              <a:rPr lang="en-US" dirty="0" err="1" smtClean="0"/>
              <a:t>AppModule</a:t>
            </a:r>
            <a:endParaRPr lang="en-US" dirty="0" smtClean="0"/>
          </a:p>
          <a:p>
            <a:r>
              <a:rPr lang="en-US" dirty="0" smtClean="0"/>
              <a:t>1. Open </a:t>
            </a:r>
            <a:r>
              <a:rPr lang="en-US" dirty="0" err="1" smtClean="0"/>
              <a:t>app.module.ts</a:t>
            </a:r>
            <a:r>
              <a:rPr lang="en-US" dirty="0" smtClean="0"/>
              <a:t> file</a:t>
            </a:r>
          </a:p>
          <a:p>
            <a:r>
              <a:rPr lang="en-US" dirty="0" smtClean="0"/>
              <a:t>2. Include the following import statement in it</a:t>
            </a:r>
          </a:p>
          <a:p>
            <a:r>
              <a:rPr lang="en-US" dirty="0" smtClean="0"/>
              <a:t>    import { </a:t>
            </a:r>
            <a:r>
              <a:rPr lang="en-US" dirty="0" err="1" smtClean="0"/>
              <a:t>FormsModule</a:t>
            </a:r>
            <a:r>
              <a:rPr lang="en-US" dirty="0" smtClean="0"/>
              <a:t> } from '@angular/forms';</a:t>
            </a:r>
          </a:p>
          <a:p>
            <a:r>
              <a:rPr lang="en-US" dirty="0" smtClean="0"/>
              <a:t>3. Also, include </a:t>
            </a:r>
            <a:r>
              <a:rPr lang="en-US" dirty="0" err="1" smtClean="0"/>
              <a:t>FormsModule</a:t>
            </a:r>
            <a:r>
              <a:rPr lang="en-US" dirty="0" smtClean="0"/>
              <a:t> in the 'imports' array of @</a:t>
            </a:r>
            <a:r>
              <a:rPr lang="en-US" dirty="0" err="1" smtClean="0"/>
              <a:t>NgModule</a:t>
            </a:r>
            <a:endParaRPr lang="en-US" dirty="0" smtClean="0"/>
          </a:p>
          <a:p>
            <a:r>
              <a:rPr lang="en-US" dirty="0" smtClean="0"/>
              <a:t>    imports: [</a:t>
            </a:r>
            <a:r>
              <a:rPr lang="en-US" dirty="0" err="1" smtClean="0"/>
              <a:t>BrowserModule</a:t>
            </a:r>
            <a:r>
              <a:rPr lang="en-US" dirty="0" smtClean="0"/>
              <a:t>, </a:t>
            </a:r>
            <a:r>
              <a:rPr lang="en-US" dirty="0" err="1" smtClean="0"/>
              <a:t>FormsModule</a:t>
            </a:r>
            <a:r>
              <a:rPr lang="en-US" dirty="0" smtClean="0"/>
              <a:t>]</a:t>
            </a:r>
          </a:p>
          <a:p>
            <a:endParaRPr lang="en-US" dirty="0" smtClean="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533400" y="381000"/>
            <a:ext cx="8077200" cy="2031325"/>
          </a:xfrm>
          <a:prstGeom prst="rect">
            <a:avLst/>
          </a:prstGeom>
        </p:spPr>
        <p:txBody>
          <a:bodyPr wrap="square">
            <a:spAutoFit/>
          </a:bodyPr>
          <a:lstStyle/>
          <a:p>
            <a:r>
              <a:rPr lang="en-US" dirty="0" smtClean="0"/>
              <a:t>With these changes, reload the web page and it will work as expected.</a:t>
            </a:r>
          </a:p>
          <a:p>
            <a:endParaRPr lang="en-US" dirty="0" smtClean="0"/>
          </a:p>
          <a:p>
            <a:r>
              <a:rPr lang="en-US" dirty="0" smtClean="0"/>
              <a:t>So here is the syntax for using two-way data binding in Angular</a:t>
            </a:r>
          </a:p>
          <a:p>
            <a:r>
              <a:rPr lang="en-US" dirty="0" smtClean="0"/>
              <a:t>&lt;input [(</a:t>
            </a:r>
            <a:r>
              <a:rPr lang="en-US" dirty="0" err="1" smtClean="0"/>
              <a:t>ngModel</a:t>
            </a:r>
            <a:r>
              <a:rPr lang="en-US" dirty="0" smtClean="0"/>
              <a:t>)]='name'&gt;</a:t>
            </a:r>
          </a:p>
          <a:p>
            <a:r>
              <a:rPr lang="en-US" dirty="0" smtClean="0"/>
              <a:t>The square brackets on the outside are for property binding </a:t>
            </a:r>
          </a:p>
          <a:p>
            <a:r>
              <a:rPr lang="en-US" dirty="0" smtClean="0"/>
              <a:t>The parentheses on the inside are for event binding</a:t>
            </a:r>
          </a:p>
          <a:p>
            <a:r>
              <a:rPr lang="en-US" dirty="0" smtClean="0"/>
              <a:t>To easily remember this syntax, compare it to a banana in a box [()]</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1000" y="304800"/>
            <a:ext cx="8382000" cy="4801314"/>
          </a:xfrm>
          <a:prstGeom prst="rect">
            <a:avLst/>
          </a:prstGeom>
          <a:noFill/>
        </p:spPr>
        <p:txBody>
          <a:bodyPr wrap="square" rtlCol="0">
            <a:spAutoFit/>
          </a:bodyPr>
          <a:lstStyle/>
          <a:p>
            <a:r>
              <a:rPr lang="en-US" b="1" dirty="0" smtClean="0">
                <a:solidFill>
                  <a:srgbClr val="0070C0"/>
                </a:solidFill>
              </a:rPr>
              <a:t>Angular JS </a:t>
            </a:r>
          </a:p>
          <a:p>
            <a:pPr algn="just"/>
            <a:r>
              <a:rPr lang="en-US" dirty="0" smtClean="0"/>
              <a:t>JavaScript framework  for creating web and mobile single page applications.</a:t>
            </a:r>
          </a:p>
          <a:p>
            <a:pPr algn="just"/>
            <a:r>
              <a:rPr lang="en-US" dirty="0" err="1" smtClean="0"/>
              <a:t>AngularJS</a:t>
            </a:r>
            <a:r>
              <a:rPr lang="en-US" dirty="0" smtClean="0"/>
              <a:t> </a:t>
            </a:r>
            <a:r>
              <a:rPr lang="en-US" dirty="0"/>
              <a:t>is an open-source, JavaScript-based, </a:t>
            </a:r>
            <a:r>
              <a:rPr lang="en-US" dirty="0" smtClean="0"/>
              <a:t>front-end web </a:t>
            </a:r>
            <a:r>
              <a:rPr lang="en-US" dirty="0"/>
              <a:t>application framework  </a:t>
            </a:r>
            <a:r>
              <a:rPr lang="en-US" dirty="0" smtClean="0"/>
              <a:t>for </a:t>
            </a:r>
            <a:r>
              <a:rPr lang="en-US" dirty="0"/>
              <a:t>dynamic web app development. </a:t>
            </a:r>
            <a:r>
              <a:rPr lang="en-US" dirty="0" smtClean="0"/>
              <a:t>It </a:t>
            </a:r>
            <a:r>
              <a:rPr lang="en-US" dirty="0"/>
              <a:t>utilizes HTML as a template language.  </a:t>
            </a:r>
            <a:r>
              <a:rPr lang="en-US" dirty="0" smtClean="0"/>
              <a:t>By </a:t>
            </a:r>
            <a:r>
              <a:rPr lang="en-US" dirty="0"/>
              <a:t>extending HTML attributes with directives and binding data to  </a:t>
            </a:r>
            <a:r>
              <a:rPr lang="en-US" dirty="0" smtClean="0"/>
              <a:t>HTML </a:t>
            </a:r>
            <a:r>
              <a:rPr lang="en-US" dirty="0"/>
              <a:t>with expressions, </a:t>
            </a:r>
            <a:r>
              <a:rPr lang="en-US" dirty="0" err="1"/>
              <a:t>AngularJS</a:t>
            </a:r>
            <a:r>
              <a:rPr lang="en-US" dirty="0"/>
              <a:t> creates an environment  </a:t>
            </a:r>
            <a:r>
              <a:rPr lang="en-US" dirty="0" smtClean="0"/>
              <a:t>that </a:t>
            </a:r>
            <a:r>
              <a:rPr lang="en-US" dirty="0"/>
              <a:t>is readable, extraordinarily expressive and quick to develop. </a:t>
            </a:r>
            <a:endParaRPr lang="en-US" dirty="0" smtClean="0"/>
          </a:p>
          <a:p>
            <a:pPr algn="just"/>
            <a:endParaRPr lang="en-US" dirty="0"/>
          </a:p>
          <a:p>
            <a:pPr algn="just"/>
            <a:r>
              <a:rPr lang="en-US" b="1" dirty="0" smtClean="0">
                <a:solidFill>
                  <a:srgbClr val="0070C0"/>
                </a:solidFill>
              </a:rPr>
              <a:t>Angular</a:t>
            </a:r>
            <a:endParaRPr lang="en-US" b="1" dirty="0">
              <a:solidFill>
                <a:srgbClr val="0070C0"/>
              </a:solidFill>
            </a:endParaRPr>
          </a:p>
          <a:p>
            <a:pPr algn="just"/>
            <a:r>
              <a:rPr lang="en-US" dirty="0"/>
              <a:t>Angular is the blanket term used to refer to Angular 2, Angular 4  </a:t>
            </a:r>
            <a:r>
              <a:rPr lang="en-US" dirty="0" smtClean="0"/>
              <a:t>&amp; 6 and </a:t>
            </a:r>
            <a:r>
              <a:rPr lang="en-US" dirty="0"/>
              <a:t>all other versions that come after </a:t>
            </a:r>
            <a:r>
              <a:rPr lang="en-US" dirty="0" err="1"/>
              <a:t>AngularJS</a:t>
            </a:r>
            <a:r>
              <a:rPr lang="en-US" dirty="0"/>
              <a:t>. Both Angular </a:t>
            </a:r>
            <a:r>
              <a:rPr lang="en-US" dirty="0" smtClean="0"/>
              <a:t>2,4,5 </a:t>
            </a:r>
            <a:r>
              <a:rPr lang="en-US" dirty="0"/>
              <a:t>and </a:t>
            </a:r>
            <a:r>
              <a:rPr lang="en-US" dirty="0" smtClean="0"/>
              <a:t>6 </a:t>
            </a:r>
            <a:r>
              <a:rPr lang="en-US" dirty="0"/>
              <a:t>are open-source, </a:t>
            </a:r>
            <a:r>
              <a:rPr lang="en-US" dirty="0" err="1" smtClean="0"/>
              <a:t>TypeScript</a:t>
            </a:r>
            <a:r>
              <a:rPr lang="en-US" dirty="0" smtClean="0"/>
              <a:t>-based </a:t>
            </a:r>
            <a:r>
              <a:rPr lang="en-US" dirty="0"/>
              <a:t>front-end web application platforms. </a:t>
            </a:r>
          </a:p>
          <a:p>
            <a:endParaRPr lang="en-US" dirty="0" smtClean="0"/>
          </a:p>
          <a:p>
            <a:endParaRPr lang="en-US" dirty="0"/>
          </a:p>
          <a:p>
            <a:endParaRPr lang="en-US" dirty="0" smtClean="0"/>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pic>
        <p:nvPicPr>
          <p:cNvPr id="132098" name="Picture 2" descr="C:\Users\Laxmi\Desktop\a.png"/>
          <p:cNvPicPr>
            <a:picLocks noChangeAspect="1" noChangeArrowheads="1"/>
          </p:cNvPicPr>
          <p:nvPr/>
        </p:nvPicPr>
        <p:blipFill>
          <a:blip r:embed="rId2" cstate="print"/>
          <a:srcRect/>
          <a:stretch>
            <a:fillRect/>
          </a:stretch>
        </p:blipFill>
        <p:spPr bwMode="auto">
          <a:xfrm>
            <a:off x="3581400" y="3810000"/>
            <a:ext cx="4859337" cy="2414915"/>
          </a:xfrm>
          <a:prstGeom prst="rect">
            <a:avLst/>
          </a:prstGeom>
          <a:noFill/>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228600"/>
            <a:ext cx="2406941" cy="369332"/>
          </a:xfrm>
          <a:prstGeom prst="rect">
            <a:avLst/>
          </a:prstGeom>
        </p:spPr>
        <p:txBody>
          <a:bodyPr wrap="none">
            <a:spAutoFit/>
          </a:bodyPr>
          <a:lstStyle/>
          <a:p>
            <a:r>
              <a:rPr lang="en-US" b="1" dirty="0" smtClean="0">
                <a:solidFill>
                  <a:srgbClr val="0070C0"/>
                </a:solidFill>
              </a:rPr>
              <a:t>Angular </a:t>
            </a:r>
            <a:r>
              <a:rPr lang="en-US" b="1" dirty="0" err="1" smtClean="0">
                <a:solidFill>
                  <a:srgbClr val="0070C0"/>
                </a:solidFill>
              </a:rPr>
              <a:t>ngFor</a:t>
            </a:r>
            <a:r>
              <a:rPr lang="en-US" b="1" dirty="0" smtClean="0">
                <a:solidFill>
                  <a:srgbClr val="0070C0"/>
                </a:solidFill>
              </a:rPr>
              <a:t> directive</a:t>
            </a:r>
            <a:endParaRPr lang="en-US" b="1" dirty="0">
              <a:solidFill>
                <a:srgbClr val="0070C0"/>
              </a:solidFill>
            </a:endParaRPr>
          </a:p>
        </p:txBody>
      </p:sp>
      <p:sp>
        <p:nvSpPr>
          <p:cNvPr id="6" name="Rectangle 5"/>
          <p:cNvSpPr/>
          <p:nvPr/>
        </p:nvSpPr>
        <p:spPr>
          <a:xfrm>
            <a:off x="838200" y="671691"/>
            <a:ext cx="7467600" cy="6186309"/>
          </a:xfrm>
          <a:prstGeom prst="rect">
            <a:avLst/>
          </a:prstGeom>
        </p:spPr>
        <p:txBody>
          <a:bodyPr wrap="square">
            <a:spAutoFit/>
          </a:bodyPr>
          <a:lstStyle/>
          <a:p>
            <a:r>
              <a:rPr lang="en-US" dirty="0" smtClean="0"/>
              <a:t>Let us understand </a:t>
            </a:r>
            <a:r>
              <a:rPr lang="en-US" dirty="0" err="1" smtClean="0"/>
              <a:t>ngFor</a:t>
            </a:r>
            <a:r>
              <a:rPr lang="en-US" dirty="0" smtClean="0"/>
              <a:t> structural directive with an example. Consider the following array of Employee objects.</a:t>
            </a:r>
          </a:p>
          <a:p>
            <a:endParaRPr lang="en-US" dirty="0" smtClean="0"/>
          </a:p>
          <a:p>
            <a:r>
              <a:rPr lang="en-US" dirty="0" smtClean="0"/>
              <a:t>employees: any[] = [</a:t>
            </a:r>
          </a:p>
          <a:p>
            <a:r>
              <a:rPr lang="en-US" dirty="0" smtClean="0"/>
              <a:t>    {</a:t>
            </a:r>
          </a:p>
          <a:p>
            <a:r>
              <a:rPr lang="en-US" dirty="0" smtClean="0"/>
              <a:t>        code: 'emp101', name: 'Tom', gender: 'Male',</a:t>
            </a:r>
          </a:p>
          <a:p>
            <a:r>
              <a:rPr lang="en-US" dirty="0" smtClean="0"/>
              <a:t>        </a:t>
            </a:r>
            <a:r>
              <a:rPr lang="en-US" dirty="0" err="1" smtClean="0"/>
              <a:t>annualSalary</a:t>
            </a:r>
            <a:r>
              <a:rPr lang="en-US" dirty="0" smtClean="0"/>
              <a:t>: 5500, </a:t>
            </a:r>
            <a:r>
              <a:rPr lang="en-US" dirty="0" err="1" smtClean="0"/>
              <a:t>dateOfBirth</a:t>
            </a:r>
            <a:r>
              <a:rPr lang="en-US" dirty="0" smtClean="0"/>
              <a:t>: '25/6/1988'</a:t>
            </a:r>
          </a:p>
          <a:p>
            <a:r>
              <a:rPr lang="en-US" dirty="0" smtClean="0"/>
              <a:t>    },</a:t>
            </a:r>
          </a:p>
          <a:p>
            <a:r>
              <a:rPr lang="en-US" dirty="0" smtClean="0"/>
              <a:t>    {</a:t>
            </a:r>
          </a:p>
          <a:p>
            <a:r>
              <a:rPr lang="en-US" dirty="0" smtClean="0"/>
              <a:t>        code: 'emp102', name: 'Alex', gender: 'Male',</a:t>
            </a:r>
          </a:p>
          <a:p>
            <a:r>
              <a:rPr lang="en-US" dirty="0" smtClean="0"/>
              <a:t>        </a:t>
            </a:r>
            <a:r>
              <a:rPr lang="en-US" dirty="0" err="1" smtClean="0"/>
              <a:t>annualSalary</a:t>
            </a:r>
            <a:r>
              <a:rPr lang="en-US" dirty="0" smtClean="0"/>
              <a:t>: 5700.95, </a:t>
            </a:r>
            <a:r>
              <a:rPr lang="en-US" dirty="0" err="1" smtClean="0"/>
              <a:t>dateOfBirth</a:t>
            </a:r>
            <a:r>
              <a:rPr lang="en-US" dirty="0" smtClean="0"/>
              <a:t>: '9/6/1982'</a:t>
            </a:r>
          </a:p>
          <a:p>
            <a:r>
              <a:rPr lang="en-US" dirty="0" smtClean="0"/>
              <a:t>    },</a:t>
            </a:r>
          </a:p>
          <a:p>
            <a:r>
              <a:rPr lang="en-US" dirty="0" smtClean="0"/>
              <a:t>    {</a:t>
            </a:r>
          </a:p>
          <a:p>
            <a:r>
              <a:rPr lang="en-US" dirty="0" smtClean="0"/>
              <a:t>        code: 'emp103', name: 'Mike', gender: 'Male',</a:t>
            </a:r>
          </a:p>
          <a:p>
            <a:r>
              <a:rPr lang="en-US" dirty="0" smtClean="0"/>
              <a:t>        </a:t>
            </a:r>
            <a:r>
              <a:rPr lang="en-US" dirty="0" err="1" smtClean="0"/>
              <a:t>annualSalary</a:t>
            </a:r>
            <a:r>
              <a:rPr lang="en-US" dirty="0" smtClean="0"/>
              <a:t>: 5900, </a:t>
            </a:r>
            <a:r>
              <a:rPr lang="en-US" dirty="0" err="1" smtClean="0"/>
              <a:t>dateOfBirth</a:t>
            </a:r>
            <a:r>
              <a:rPr lang="en-US" dirty="0" smtClean="0"/>
              <a:t>: '12/8/1979'</a:t>
            </a:r>
          </a:p>
          <a:p>
            <a:r>
              <a:rPr lang="en-US" dirty="0" smtClean="0"/>
              <a:t>    },</a:t>
            </a:r>
          </a:p>
          <a:p>
            <a:r>
              <a:rPr lang="en-US" dirty="0" smtClean="0"/>
              <a:t>    {</a:t>
            </a:r>
          </a:p>
          <a:p>
            <a:r>
              <a:rPr lang="en-US" dirty="0" smtClean="0"/>
              <a:t>        code: 'emp104', name: 'Mary', gender: 'Female',</a:t>
            </a:r>
          </a:p>
          <a:p>
            <a:r>
              <a:rPr lang="en-US" dirty="0" smtClean="0"/>
              <a:t>        </a:t>
            </a:r>
            <a:r>
              <a:rPr lang="en-US" dirty="0" err="1" smtClean="0"/>
              <a:t>annualSalary</a:t>
            </a:r>
            <a:r>
              <a:rPr lang="en-US" dirty="0" smtClean="0"/>
              <a:t>: 6500.826, </a:t>
            </a:r>
            <a:r>
              <a:rPr lang="en-US" dirty="0" err="1" smtClean="0"/>
              <a:t>dateOfBirth</a:t>
            </a:r>
            <a:r>
              <a:rPr lang="en-US" dirty="0" smtClean="0"/>
              <a:t>: '14/10/1980'</a:t>
            </a:r>
          </a:p>
          <a:p>
            <a:r>
              <a:rPr lang="en-US" dirty="0" smtClean="0"/>
              <a:t>    },</a:t>
            </a:r>
          </a:p>
          <a:p>
            <a:r>
              <a:rPr lang="en-US" dirty="0" smtClean="0"/>
              <a:t>];</a:t>
            </a:r>
          </a:p>
          <a:p>
            <a:endParaRPr lang="en-US"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333137"/>
            <a:ext cx="8458200" cy="6524863"/>
          </a:xfrm>
          <a:prstGeom prst="rect">
            <a:avLst/>
          </a:prstGeom>
        </p:spPr>
        <p:txBody>
          <a:bodyPr wrap="square">
            <a:spAutoFit/>
          </a:bodyPr>
          <a:lstStyle/>
          <a:p>
            <a:r>
              <a:rPr lang="en-US" dirty="0" smtClean="0"/>
              <a:t>Step 1 : Add a new </a:t>
            </a:r>
            <a:r>
              <a:rPr lang="en-US" dirty="0" err="1" smtClean="0"/>
              <a:t>TypeScript</a:t>
            </a:r>
            <a:r>
              <a:rPr lang="en-US" dirty="0" smtClean="0"/>
              <a:t> file to the "employee" folder. Name it </a:t>
            </a:r>
            <a:r>
              <a:rPr lang="en-US" dirty="0" err="1" smtClean="0"/>
              <a:t>employeeList.component.ts</a:t>
            </a:r>
            <a:r>
              <a:rPr lang="en-US" dirty="0" smtClean="0"/>
              <a:t>. Copy and paste the following code in it.</a:t>
            </a:r>
          </a:p>
          <a:p>
            <a:endParaRPr lang="en-US" dirty="0" smtClean="0"/>
          </a:p>
          <a:p>
            <a:r>
              <a:rPr lang="en-US" sz="1400" dirty="0" smtClean="0"/>
              <a:t>import { Component } from '@angular/core';</a:t>
            </a:r>
          </a:p>
          <a:p>
            <a:r>
              <a:rPr lang="en-US" sz="1400" dirty="0" smtClean="0"/>
              <a:t>@Component({</a:t>
            </a:r>
          </a:p>
          <a:p>
            <a:r>
              <a:rPr lang="en-US" sz="1400" dirty="0" smtClean="0"/>
              <a:t>    selector: 'list-employee',</a:t>
            </a:r>
          </a:p>
          <a:p>
            <a:r>
              <a:rPr lang="en-US" sz="1400" dirty="0" smtClean="0"/>
              <a:t>    </a:t>
            </a:r>
            <a:r>
              <a:rPr lang="en-US" sz="1400" dirty="0" err="1" smtClean="0"/>
              <a:t>templateUrl</a:t>
            </a:r>
            <a:r>
              <a:rPr lang="en-US" sz="1400" dirty="0" smtClean="0"/>
              <a:t>: 'app/employee/</a:t>
            </a:r>
            <a:r>
              <a:rPr lang="en-US" sz="1400" dirty="0" err="1" smtClean="0"/>
              <a:t>employeeList.component.html</a:t>
            </a:r>
            <a:r>
              <a:rPr lang="en-US" sz="1400" dirty="0" smtClean="0"/>
              <a:t>',</a:t>
            </a:r>
          </a:p>
          <a:p>
            <a:r>
              <a:rPr lang="en-US" sz="1400" dirty="0" smtClean="0"/>
              <a:t>    </a:t>
            </a:r>
            <a:r>
              <a:rPr lang="en-US" sz="1400" dirty="0" err="1" smtClean="0"/>
              <a:t>styleUrls</a:t>
            </a:r>
            <a:r>
              <a:rPr lang="en-US" sz="1400" dirty="0" smtClean="0"/>
              <a:t>: ['app/employee/</a:t>
            </a:r>
            <a:r>
              <a:rPr lang="en-US" sz="1400" dirty="0" err="1" smtClean="0"/>
              <a:t>employeeList.component.css</a:t>
            </a:r>
            <a:r>
              <a:rPr lang="en-US" sz="1400" dirty="0" smtClean="0"/>
              <a:t>']</a:t>
            </a:r>
          </a:p>
          <a:p>
            <a:r>
              <a:rPr lang="en-US" sz="1400" dirty="0" smtClean="0"/>
              <a:t>})</a:t>
            </a:r>
          </a:p>
          <a:p>
            <a:r>
              <a:rPr lang="en-US" sz="1400" dirty="0" smtClean="0"/>
              <a:t>export class </a:t>
            </a:r>
            <a:r>
              <a:rPr lang="en-US" sz="1400" dirty="0" err="1" smtClean="0"/>
              <a:t>EmployeeListComponent</a:t>
            </a:r>
            <a:r>
              <a:rPr lang="en-US" sz="1400" dirty="0" smtClean="0"/>
              <a:t> {</a:t>
            </a:r>
          </a:p>
          <a:p>
            <a:r>
              <a:rPr lang="en-US" sz="1400" dirty="0" smtClean="0"/>
              <a:t>    employees: any[] = [</a:t>
            </a:r>
          </a:p>
          <a:p>
            <a:r>
              <a:rPr lang="en-US" sz="1400" dirty="0" smtClean="0"/>
              <a:t>        {</a:t>
            </a:r>
          </a:p>
          <a:p>
            <a:r>
              <a:rPr lang="en-US" sz="1400" dirty="0" smtClean="0"/>
              <a:t>            code: 'emp101', name: 'Tom', gender: 'Male',</a:t>
            </a:r>
          </a:p>
          <a:p>
            <a:r>
              <a:rPr lang="en-US" sz="1400" dirty="0" smtClean="0"/>
              <a:t>            </a:t>
            </a:r>
            <a:r>
              <a:rPr lang="en-US" sz="1400" dirty="0" err="1" smtClean="0"/>
              <a:t>annualSalary</a:t>
            </a:r>
            <a:r>
              <a:rPr lang="en-US" sz="1400" dirty="0" smtClean="0"/>
              <a:t>: 5500, </a:t>
            </a:r>
            <a:r>
              <a:rPr lang="en-US" sz="1400" dirty="0" err="1" smtClean="0"/>
              <a:t>dateOfBirth</a:t>
            </a:r>
            <a:r>
              <a:rPr lang="en-US" sz="1400" dirty="0" smtClean="0"/>
              <a:t>: '25/6/1988'</a:t>
            </a:r>
          </a:p>
          <a:p>
            <a:r>
              <a:rPr lang="en-US" sz="1400" dirty="0" smtClean="0"/>
              <a:t>        },</a:t>
            </a:r>
          </a:p>
          <a:p>
            <a:r>
              <a:rPr lang="en-US" sz="1400" dirty="0" smtClean="0"/>
              <a:t>        {</a:t>
            </a:r>
          </a:p>
          <a:p>
            <a:r>
              <a:rPr lang="en-US" sz="1400" dirty="0" smtClean="0"/>
              <a:t>            code: 'emp102', name: 'Alex', gender: 'Male',</a:t>
            </a:r>
          </a:p>
          <a:p>
            <a:r>
              <a:rPr lang="en-US" sz="1400" dirty="0" smtClean="0"/>
              <a:t>            </a:t>
            </a:r>
            <a:r>
              <a:rPr lang="en-US" sz="1400" dirty="0" err="1" smtClean="0"/>
              <a:t>annualSalary</a:t>
            </a:r>
            <a:r>
              <a:rPr lang="en-US" sz="1400" dirty="0" smtClean="0"/>
              <a:t>: 5700.95, </a:t>
            </a:r>
            <a:r>
              <a:rPr lang="en-US" sz="1400" dirty="0" err="1" smtClean="0"/>
              <a:t>dateOfBirth</a:t>
            </a:r>
            <a:r>
              <a:rPr lang="en-US" sz="1400" dirty="0" smtClean="0"/>
              <a:t>: '9/6/1982'</a:t>
            </a:r>
          </a:p>
          <a:p>
            <a:r>
              <a:rPr lang="en-US" sz="1400" dirty="0" smtClean="0"/>
              <a:t>        },</a:t>
            </a:r>
          </a:p>
          <a:p>
            <a:r>
              <a:rPr lang="en-US" sz="1400" dirty="0" smtClean="0"/>
              <a:t>        {</a:t>
            </a:r>
          </a:p>
          <a:p>
            <a:r>
              <a:rPr lang="en-US" sz="1400" dirty="0" smtClean="0"/>
              <a:t>            code: 'emp103', name: 'Mike', gender: 'Male',</a:t>
            </a:r>
          </a:p>
          <a:p>
            <a:r>
              <a:rPr lang="en-US" sz="1400" dirty="0" smtClean="0"/>
              <a:t>            </a:t>
            </a:r>
            <a:r>
              <a:rPr lang="en-US" sz="1400" dirty="0" err="1" smtClean="0"/>
              <a:t>annualSalary</a:t>
            </a:r>
            <a:r>
              <a:rPr lang="en-US" sz="1400" dirty="0" smtClean="0"/>
              <a:t>: 5900, </a:t>
            </a:r>
            <a:r>
              <a:rPr lang="en-US" sz="1400" dirty="0" err="1" smtClean="0"/>
              <a:t>dateOfBirth</a:t>
            </a:r>
            <a:r>
              <a:rPr lang="en-US" sz="1400" dirty="0" smtClean="0"/>
              <a:t>: '12/8/1979'</a:t>
            </a:r>
          </a:p>
          <a:p>
            <a:r>
              <a:rPr lang="en-US" sz="1400" dirty="0" smtClean="0"/>
              <a:t>        },</a:t>
            </a:r>
          </a:p>
          <a:p>
            <a:r>
              <a:rPr lang="en-US" sz="1400" dirty="0" smtClean="0"/>
              <a:t>        {</a:t>
            </a:r>
          </a:p>
          <a:p>
            <a:r>
              <a:rPr lang="en-US" sz="1400" dirty="0" smtClean="0"/>
              <a:t>            code: 'emp104', name: 'Mary', gender: 'Female',</a:t>
            </a:r>
          </a:p>
          <a:p>
            <a:r>
              <a:rPr lang="en-US" sz="1400" dirty="0" smtClean="0"/>
              <a:t>            </a:t>
            </a:r>
            <a:r>
              <a:rPr lang="en-US" sz="1400" dirty="0" err="1" smtClean="0"/>
              <a:t>annualSalary</a:t>
            </a:r>
            <a:r>
              <a:rPr lang="en-US" sz="1400" dirty="0" smtClean="0"/>
              <a:t>: 6500.826, </a:t>
            </a:r>
            <a:r>
              <a:rPr lang="en-US" sz="1400" dirty="0" err="1" smtClean="0"/>
              <a:t>dateOfBirth</a:t>
            </a:r>
            <a:r>
              <a:rPr lang="en-US" sz="1400" dirty="0" smtClean="0"/>
              <a:t>: '14/10/1980'</a:t>
            </a:r>
          </a:p>
          <a:p>
            <a:r>
              <a:rPr lang="en-US" sz="1400" dirty="0" smtClean="0"/>
              <a:t>        },</a:t>
            </a:r>
          </a:p>
          <a:p>
            <a:r>
              <a:rPr lang="en-US" sz="1400" dirty="0" smtClean="0"/>
              <a:t>    ];</a:t>
            </a:r>
          </a:p>
          <a:p>
            <a:r>
              <a:rPr lang="en-US" sz="1400" dirty="0" smtClean="0"/>
              <a:t>}</a:t>
            </a:r>
            <a:endParaRPr lang="en-US" sz="1400"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457200" y="457200"/>
            <a:ext cx="8153400" cy="3139321"/>
          </a:xfrm>
          <a:prstGeom prst="rect">
            <a:avLst/>
          </a:prstGeom>
        </p:spPr>
        <p:txBody>
          <a:bodyPr wrap="square">
            <a:spAutoFit/>
          </a:bodyPr>
          <a:lstStyle/>
          <a:p>
            <a:r>
              <a:rPr lang="en-US" dirty="0" smtClean="0"/>
              <a:t>Step 2 : Add a new HTML page to the "employee" folder. Name it </a:t>
            </a:r>
            <a:r>
              <a:rPr lang="en-US" dirty="0" err="1" smtClean="0"/>
              <a:t>employeeList.component.html</a:t>
            </a:r>
            <a:r>
              <a:rPr lang="en-US" dirty="0" smtClean="0"/>
              <a:t>. Copy and paste the following code in it.</a:t>
            </a:r>
          </a:p>
          <a:p>
            <a:endParaRPr lang="en-US" dirty="0" smtClean="0"/>
          </a:p>
          <a:p>
            <a:r>
              <a:rPr lang="en-US" dirty="0" smtClean="0"/>
              <a:t>Please note :</a:t>
            </a:r>
          </a:p>
          <a:p>
            <a:r>
              <a:rPr lang="en-US" dirty="0" err="1" smtClean="0"/>
              <a:t>ngFor</a:t>
            </a:r>
            <a:r>
              <a:rPr lang="en-US" dirty="0" smtClean="0"/>
              <a:t> is usually used to display an array of items</a:t>
            </a:r>
          </a:p>
          <a:p>
            <a:r>
              <a:rPr lang="en-US" dirty="0" smtClean="0"/>
              <a:t>Since </a:t>
            </a:r>
            <a:r>
              <a:rPr lang="en-US" dirty="0" err="1" smtClean="0"/>
              <a:t>ngFor</a:t>
            </a:r>
            <a:r>
              <a:rPr lang="en-US" dirty="0" smtClean="0"/>
              <a:t> is a structural directive it is prefixed with *</a:t>
            </a:r>
          </a:p>
          <a:p>
            <a:r>
              <a:rPr lang="en-US" dirty="0" smtClean="0"/>
              <a:t>*</a:t>
            </a:r>
            <a:r>
              <a:rPr lang="en-US" dirty="0" err="1" smtClean="0"/>
              <a:t>ngFor</a:t>
            </a:r>
            <a:r>
              <a:rPr lang="en-US" dirty="0" smtClean="0"/>
              <a:t>='let employee of employees' - In this example 'employee' is called template input variable, which can be accessed by the &lt;</a:t>
            </a:r>
            <a:r>
              <a:rPr lang="en-US" dirty="0" err="1" smtClean="0"/>
              <a:t>tr</a:t>
            </a:r>
            <a:r>
              <a:rPr lang="en-US" dirty="0" smtClean="0"/>
              <a:t>&gt; element and any of it's child elements.</a:t>
            </a:r>
          </a:p>
          <a:p>
            <a:r>
              <a:rPr lang="en-US" dirty="0" err="1" smtClean="0"/>
              <a:t>ngIf</a:t>
            </a:r>
            <a:r>
              <a:rPr lang="en-US" dirty="0" smtClean="0"/>
              <a:t> structural directive displays the row "No employees to display" when employees property does not exist or when there are ZERO employees in the array</a:t>
            </a:r>
            <a:endParaRPr lang="en-US"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81000" y="228600"/>
            <a:ext cx="8382000" cy="6432530"/>
          </a:xfrm>
          <a:prstGeom prst="rect">
            <a:avLst/>
          </a:prstGeom>
        </p:spPr>
        <p:txBody>
          <a:bodyPr wrap="square">
            <a:spAutoFit/>
          </a:bodyPr>
          <a:lstStyle/>
          <a:p>
            <a:r>
              <a:rPr lang="en-US" sz="1600" dirty="0" smtClean="0"/>
              <a:t>&lt;table&gt;</a:t>
            </a:r>
          </a:p>
          <a:p>
            <a:r>
              <a:rPr lang="en-US" sz="1600" dirty="0" smtClean="0"/>
              <a:t>    &lt;</a:t>
            </a:r>
            <a:r>
              <a:rPr lang="en-US" sz="1600" dirty="0" err="1" smtClean="0"/>
              <a:t>thead</a:t>
            </a:r>
            <a:r>
              <a:rPr lang="en-US" sz="1600" dirty="0" smtClean="0"/>
              <a:t>&gt;</a:t>
            </a:r>
          </a:p>
          <a:p>
            <a:r>
              <a:rPr lang="en-US" sz="1600" dirty="0" smtClean="0"/>
              <a:t>        &lt;</a:t>
            </a:r>
            <a:r>
              <a:rPr lang="en-US" sz="1600" dirty="0" err="1" smtClean="0"/>
              <a:t>tr</a:t>
            </a:r>
            <a:r>
              <a:rPr lang="en-US" sz="1600" dirty="0" smtClean="0"/>
              <a:t>&gt;</a:t>
            </a:r>
          </a:p>
          <a:p>
            <a:r>
              <a:rPr lang="en-US" sz="1600" dirty="0" smtClean="0"/>
              <a:t>            &lt;</a:t>
            </a:r>
            <a:r>
              <a:rPr lang="en-US" sz="1600" dirty="0" err="1" smtClean="0"/>
              <a:t>th</a:t>
            </a:r>
            <a:r>
              <a:rPr lang="en-US" sz="1600" dirty="0" smtClean="0"/>
              <a:t>&gt;Code&lt;/</a:t>
            </a:r>
            <a:r>
              <a:rPr lang="en-US" sz="1600" dirty="0" err="1" smtClean="0"/>
              <a:t>th</a:t>
            </a:r>
            <a:r>
              <a:rPr lang="en-US" sz="1600" dirty="0" smtClean="0"/>
              <a:t>&gt;</a:t>
            </a:r>
          </a:p>
          <a:p>
            <a:r>
              <a:rPr lang="en-US" sz="1600" dirty="0" smtClean="0"/>
              <a:t>            &lt;</a:t>
            </a:r>
            <a:r>
              <a:rPr lang="en-US" sz="1600" dirty="0" err="1" smtClean="0"/>
              <a:t>th</a:t>
            </a:r>
            <a:r>
              <a:rPr lang="en-US" sz="1600" dirty="0" smtClean="0"/>
              <a:t>&gt;Name&lt;/</a:t>
            </a:r>
            <a:r>
              <a:rPr lang="en-US" sz="1600" dirty="0" err="1" smtClean="0"/>
              <a:t>th</a:t>
            </a:r>
            <a:r>
              <a:rPr lang="en-US" sz="1600" dirty="0" smtClean="0"/>
              <a:t>&gt;</a:t>
            </a:r>
          </a:p>
          <a:p>
            <a:r>
              <a:rPr lang="en-US" sz="1600" dirty="0" smtClean="0"/>
              <a:t>            &lt;</a:t>
            </a:r>
            <a:r>
              <a:rPr lang="en-US" sz="1600" dirty="0" err="1" smtClean="0"/>
              <a:t>th</a:t>
            </a:r>
            <a:r>
              <a:rPr lang="en-US" sz="1600" dirty="0" smtClean="0"/>
              <a:t>&gt;Gender&lt;/</a:t>
            </a:r>
            <a:r>
              <a:rPr lang="en-US" sz="1600" dirty="0" err="1" smtClean="0"/>
              <a:t>th</a:t>
            </a:r>
            <a:r>
              <a:rPr lang="en-US" sz="1600" dirty="0" smtClean="0"/>
              <a:t>&gt;</a:t>
            </a:r>
          </a:p>
          <a:p>
            <a:r>
              <a:rPr lang="en-US" sz="1600" dirty="0" smtClean="0"/>
              <a:t>            &lt;</a:t>
            </a:r>
            <a:r>
              <a:rPr lang="en-US" sz="1600" dirty="0" err="1" smtClean="0"/>
              <a:t>th</a:t>
            </a:r>
            <a:r>
              <a:rPr lang="en-US" sz="1600" dirty="0" smtClean="0"/>
              <a:t>&gt;Annual Salary&lt;/</a:t>
            </a:r>
            <a:r>
              <a:rPr lang="en-US" sz="1600" dirty="0" err="1" smtClean="0"/>
              <a:t>th</a:t>
            </a:r>
            <a:r>
              <a:rPr lang="en-US" sz="1600" dirty="0" smtClean="0"/>
              <a:t>&gt;</a:t>
            </a:r>
          </a:p>
          <a:p>
            <a:r>
              <a:rPr lang="en-US" sz="1600" dirty="0" smtClean="0"/>
              <a:t>            &lt;</a:t>
            </a:r>
            <a:r>
              <a:rPr lang="en-US" sz="1600" dirty="0" err="1" smtClean="0"/>
              <a:t>th</a:t>
            </a:r>
            <a:r>
              <a:rPr lang="en-US" sz="1600" dirty="0" smtClean="0"/>
              <a:t>&gt;Date of Birth&lt;/</a:t>
            </a:r>
            <a:r>
              <a:rPr lang="en-US" sz="1600" dirty="0" err="1" smtClean="0"/>
              <a:t>th</a:t>
            </a:r>
            <a:r>
              <a:rPr lang="en-US" sz="1600" dirty="0" smtClean="0"/>
              <a:t>&gt;</a:t>
            </a:r>
          </a:p>
          <a:p>
            <a:r>
              <a:rPr lang="en-US" sz="1600" dirty="0" smtClean="0"/>
              <a:t>        &lt;/</a:t>
            </a:r>
            <a:r>
              <a:rPr lang="en-US" sz="1600" dirty="0" err="1" smtClean="0"/>
              <a:t>tr</a:t>
            </a:r>
            <a:r>
              <a:rPr lang="en-US" sz="1600" dirty="0" smtClean="0"/>
              <a:t>&gt;</a:t>
            </a:r>
          </a:p>
          <a:p>
            <a:r>
              <a:rPr lang="en-US" sz="1600" dirty="0" smtClean="0"/>
              <a:t>    &lt;/</a:t>
            </a:r>
            <a:r>
              <a:rPr lang="en-US" sz="1600" dirty="0" err="1" smtClean="0"/>
              <a:t>thead</a:t>
            </a:r>
            <a:r>
              <a:rPr lang="en-US" sz="1600" dirty="0" smtClean="0"/>
              <a:t>&gt;</a:t>
            </a:r>
          </a:p>
          <a:p>
            <a:r>
              <a:rPr lang="en-US" sz="1600" dirty="0" smtClean="0"/>
              <a:t>    &lt;</a:t>
            </a:r>
            <a:r>
              <a:rPr lang="en-US" sz="1600" dirty="0" err="1" smtClean="0"/>
              <a:t>tbody</a:t>
            </a:r>
            <a:r>
              <a:rPr lang="en-US" sz="1600" dirty="0" smtClean="0"/>
              <a:t>&gt;</a:t>
            </a:r>
          </a:p>
          <a:p>
            <a:r>
              <a:rPr lang="en-US" sz="1600" dirty="0" smtClean="0"/>
              <a:t>        &lt;</a:t>
            </a:r>
            <a:r>
              <a:rPr lang="en-US" sz="1600" dirty="0" err="1" smtClean="0"/>
              <a:t>tr</a:t>
            </a:r>
            <a:r>
              <a:rPr lang="en-US" sz="1600" dirty="0" smtClean="0"/>
              <a:t> *</a:t>
            </a:r>
            <a:r>
              <a:rPr lang="en-US" sz="1600" dirty="0" err="1" smtClean="0"/>
              <a:t>ngFor</a:t>
            </a:r>
            <a:r>
              <a:rPr lang="en-US" sz="1600" dirty="0" smtClean="0"/>
              <a:t>='let employee of employees'&gt;</a:t>
            </a:r>
          </a:p>
          <a:p>
            <a:r>
              <a:rPr lang="en-US" sz="1600" dirty="0" smtClean="0"/>
              <a:t>            &lt;td&gt;{{</a:t>
            </a:r>
            <a:r>
              <a:rPr lang="en-US" sz="1600" dirty="0" err="1" smtClean="0"/>
              <a:t>employee.code</a:t>
            </a:r>
            <a:r>
              <a:rPr lang="en-US" sz="1600" dirty="0" smtClean="0"/>
              <a:t>}}&lt;/td&gt;</a:t>
            </a:r>
          </a:p>
          <a:p>
            <a:r>
              <a:rPr lang="en-US" sz="1600" dirty="0" smtClean="0"/>
              <a:t>            &lt;td&gt;{{employee.name}}&lt;/td&gt;</a:t>
            </a:r>
          </a:p>
          <a:p>
            <a:r>
              <a:rPr lang="en-US" sz="1600" dirty="0" smtClean="0"/>
              <a:t>            &lt;td&gt;{{</a:t>
            </a:r>
            <a:r>
              <a:rPr lang="en-US" sz="1600" dirty="0" err="1" smtClean="0"/>
              <a:t>employee.gender</a:t>
            </a:r>
            <a:r>
              <a:rPr lang="en-US" sz="1600" dirty="0" smtClean="0"/>
              <a:t>}}&lt;/td&gt;</a:t>
            </a:r>
          </a:p>
          <a:p>
            <a:r>
              <a:rPr lang="en-US" sz="1600" dirty="0" smtClean="0"/>
              <a:t>            &lt;td&gt;{{</a:t>
            </a:r>
            <a:r>
              <a:rPr lang="en-US" sz="1600" dirty="0" err="1" smtClean="0"/>
              <a:t>employee.annualSalary</a:t>
            </a:r>
            <a:r>
              <a:rPr lang="en-US" sz="1600" dirty="0" smtClean="0"/>
              <a:t>}}&lt;/td&gt;</a:t>
            </a:r>
          </a:p>
          <a:p>
            <a:r>
              <a:rPr lang="en-US" sz="1600" dirty="0" smtClean="0"/>
              <a:t>            &lt;td&gt;{{</a:t>
            </a:r>
            <a:r>
              <a:rPr lang="en-US" sz="1600" dirty="0" err="1" smtClean="0"/>
              <a:t>employee.dateOfBirth</a:t>
            </a:r>
            <a:r>
              <a:rPr lang="en-US" sz="1600" dirty="0" smtClean="0"/>
              <a:t>}}&lt;/td&gt;</a:t>
            </a:r>
          </a:p>
          <a:p>
            <a:r>
              <a:rPr lang="en-US" sz="1600" dirty="0" smtClean="0"/>
              <a:t>        &lt;/</a:t>
            </a:r>
            <a:r>
              <a:rPr lang="en-US" sz="1600" dirty="0" err="1" smtClean="0"/>
              <a:t>tr</a:t>
            </a:r>
            <a:r>
              <a:rPr lang="en-US" sz="1600" dirty="0" smtClean="0"/>
              <a:t>&gt;</a:t>
            </a:r>
          </a:p>
          <a:p>
            <a:r>
              <a:rPr lang="en-US" sz="1600" dirty="0" smtClean="0"/>
              <a:t>        &lt;</a:t>
            </a:r>
            <a:r>
              <a:rPr lang="en-US" sz="1600" dirty="0" err="1" smtClean="0"/>
              <a:t>tr</a:t>
            </a:r>
            <a:r>
              <a:rPr lang="en-US" sz="1600" dirty="0" smtClean="0"/>
              <a:t> *</a:t>
            </a:r>
            <a:r>
              <a:rPr lang="en-US" sz="1600" dirty="0" err="1" smtClean="0"/>
              <a:t>ngIf</a:t>
            </a:r>
            <a:r>
              <a:rPr lang="en-US" sz="1600" dirty="0" smtClean="0"/>
              <a:t>="!employees || </a:t>
            </a:r>
            <a:r>
              <a:rPr lang="en-US" sz="1600" dirty="0" err="1" smtClean="0"/>
              <a:t>employees.length</a:t>
            </a:r>
            <a:r>
              <a:rPr lang="en-US" sz="1600" dirty="0" smtClean="0"/>
              <a:t>==0"&gt;</a:t>
            </a:r>
          </a:p>
          <a:p>
            <a:r>
              <a:rPr lang="en-US" sz="1600" dirty="0" smtClean="0"/>
              <a:t>            &lt;td </a:t>
            </a:r>
            <a:r>
              <a:rPr lang="en-US" sz="1600" dirty="0" err="1" smtClean="0"/>
              <a:t>colspan</a:t>
            </a:r>
            <a:r>
              <a:rPr lang="en-US" sz="1600" dirty="0" smtClean="0"/>
              <a:t>="5"&gt;</a:t>
            </a:r>
          </a:p>
          <a:p>
            <a:r>
              <a:rPr lang="en-US" sz="1600" dirty="0" smtClean="0"/>
              <a:t>                No employees to display</a:t>
            </a:r>
          </a:p>
          <a:p>
            <a:r>
              <a:rPr lang="en-US" sz="1600" dirty="0" smtClean="0"/>
              <a:t>            &lt;/td&gt;</a:t>
            </a:r>
          </a:p>
          <a:p>
            <a:r>
              <a:rPr lang="en-US" sz="1600" dirty="0" smtClean="0"/>
              <a:t>        &lt;/</a:t>
            </a:r>
            <a:r>
              <a:rPr lang="en-US" sz="1600" dirty="0" err="1" smtClean="0"/>
              <a:t>tr</a:t>
            </a:r>
            <a:r>
              <a:rPr lang="en-US" sz="1600" dirty="0" smtClean="0"/>
              <a:t>&gt;</a:t>
            </a:r>
          </a:p>
          <a:p>
            <a:r>
              <a:rPr lang="en-US" sz="1600" dirty="0" smtClean="0"/>
              <a:t>    &lt;/</a:t>
            </a:r>
            <a:r>
              <a:rPr lang="en-US" sz="1600" dirty="0" err="1" smtClean="0"/>
              <a:t>tbody</a:t>
            </a:r>
            <a:r>
              <a:rPr lang="en-US" sz="1600" dirty="0" smtClean="0"/>
              <a:t>&gt;</a:t>
            </a:r>
          </a:p>
          <a:p>
            <a:r>
              <a:rPr lang="en-US" sz="1600" dirty="0" smtClean="0"/>
              <a:t>&lt;/table&gt;</a:t>
            </a:r>
            <a:endParaRPr lang="en-US" sz="1600"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228600" y="381000"/>
            <a:ext cx="8686800" cy="5909310"/>
          </a:xfrm>
          <a:prstGeom prst="rect">
            <a:avLst/>
          </a:prstGeom>
        </p:spPr>
        <p:txBody>
          <a:bodyPr wrap="square">
            <a:spAutoFit/>
          </a:bodyPr>
          <a:lstStyle/>
          <a:p>
            <a:r>
              <a:rPr lang="en-US" dirty="0" smtClean="0"/>
              <a:t>Step 3 :  Add a new </a:t>
            </a:r>
            <a:r>
              <a:rPr lang="en-US" dirty="0" err="1" smtClean="0"/>
              <a:t>StyleSheet</a:t>
            </a:r>
            <a:r>
              <a:rPr lang="en-US" dirty="0" smtClean="0"/>
              <a:t> to the "employee" folder. Name it </a:t>
            </a:r>
            <a:r>
              <a:rPr lang="en-US" dirty="0" err="1" smtClean="0"/>
              <a:t>employeeList.component.css</a:t>
            </a:r>
            <a:r>
              <a:rPr lang="en-US" dirty="0" smtClean="0"/>
              <a:t>.</a:t>
            </a:r>
          </a:p>
          <a:p>
            <a:endParaRPr lang="en-US" dirty="0" smtClean="0"/>
          </a:p>
          <a:p>
            <a:r>
              <a:rPr lang="en-US" dirty="0" smtClean="0"/>
              <a:t>Step 4 : In the root module, </a:t>
            </a:r>
            <a:r>
              <a:rPr lang="en-US" dirty="0" err="1" smtClean="0"/>
              <a:t>i.e</a:t>
            </a:r>
            <a:r>
              <a:rPr lang="en-US" dirty="0" smtClean="0"/>
              <a:t> </a:t>
            </a:r>
            <a:r>
              <a:rPr lang="en-US" dirty="0" err="1" smtClean="0"/>
              <a:t>app.module.ts</a:t>
            </a:r>
            <a:r>
              <a:rPr lang="en-US" dirty="0" smtClean="0"/>
              <a:t>, import </a:t>
            </a:r>
            <a:r>
              <a:rPr lang="en-US" dirty="0" err="1" smtClean="0"/>
              <a:t>employeeList</a:t>
            </a:r>
            <a:r>
              <a:rPr lang="en-US" dirty="0" smtClean="0"/>
              <a:t> component and add it to the declarations array as shown below. </a:t>
            </a:r>
          </a:p>
          <a:p>
            <a:endParaRPr lang="en-US" dirty="0" smtClean="0"/>
          </a:p>
          <a:p>
            <a:r>
              <a:rPr lang="en-US" dirty="0" smtClean="0"/>
              <a:t>import { </a:t>
            </a:r>
            <a:r>
              <a:rPr lang="en-US" dirty="0" err="1" smtClean="0"/>
              <a:t>NgModule</a:t>
            </a:r>
            <a:r>
              <a:rPr lang="en-US" dirty="0" smtClean="0"/>
              <a:t> } from '@angular/core';</a:t>
            </a:r>
          </a:p>
          <a:p>
            <a:r>
              <a:rPr lang="en-US" dirty="0" smtClean="0"/>
              <a:t>import { </a:t>
            </a:r>
            <a:r>
              <a:rPr lang="en-US" dirty="0" err="1" smtClean="0"/>
              <a:t>BrowserModule</a:t>
            </a:r>
            <a:r>
              <a:rPr lang="en-US" dirty="0" smtClean="0"/>
              <a:t> } from '@angular/platform-browser';</a:t>
            </a:r>
          </a:p>
          <a:p>
            <a:endParaRPr lang="en-US" dirty="0" smtClean="0"/>
          </a:p>
          <a:p>
            <a:r>
              <a:rPr lang="en-US" dirty="0" smtClean="0"/>
              <a:t>import { </a:t>
            </a:r>
            <a:r>
              <a:rPr lang="en-US" dirty="0" err="1" smtClean="0"/>
              <a:t>AppComponent</a:t>
            </a:r>
            <a:r>
              <a:rPr lang="en-US" dirty="0" smtClean="0"/>
              <a:t> } from './</a:t>
            </a:r>
            <a:r>
              <a:rPr lang="en-US" dirty="0" err="1" smtClean="0"/>
              <a:t>app.component</a:t>
            </a:r>
            <a:r>
              <a:rPr lang="en-US" dirty="0" smtClean="0"/>
              <a:t>';</a:t>
            </a:r>
          </a:p>
          <a:p>
            <a:r>
              <a:rPr lang="en-US" dirty="0" smtClean="0"/>
              <a:t>import { </a:t>
            </a:r>
            <a:r>
              <a:rPr lang="en-US" dirty="0" err="1" smtClean="0"/>
              <a:t>EmployeeComponent</a:t>
            </a:r>
            <a:r>
              <a:rPr lang="en-US" dirty="0" smtClean="0"/>
              <a:t> } from './employee/</a:t>
            </a:r>
            <a:r>
              <a:rPr lang="en-US" dirty="0" err="1" smtClean="0"/>
              <a:t>employee.component</a:t>
            </a:r>
            <a:r>
              <a:rPr lang="en-US" dirty="0" smtClean="0"/>
              <a:t>';</a:t>
            </a:r>
          </a:p>
          <a:p>
            <a:r>
              <a:rPr lang="en-US" dirty="0" smtClean="0"/>
              <a:t>import { </a:t>
            </a:r>
            <a:r>
              <a:rPr lang="en-US" dirty="0" err="1" smtClean="0"/>
              <a:t>EmployeeListComponent</a:t>
            </a:r>
            <a:r>
              <a:rPr lang="en-US" dirty="0" smtClean="0"/>
              <a:t> } from './employee/</a:t>
            </a:r>
            <a:r>
              <a:rPr lang="en-US" dirty="0" err="1" smtClean="0"/>
              <a:t>employeeList.component</a:t>
            </a:r>
            <a:r>
              <a:rPr lang="en-US" dirty="0" smtClean="0"/>
              <a:t>';</a:t>
            </a:r>
          </a:p>
          <a:p>
            <a:endParaRPr lang="en-US" dirty="0" smtClean="0"/>
          </a:p>
          <a:p>
            <a:r>
              <a:rPr lang="en-US" dirty="0" smtClean="0"/>
              <a:t>@</a:t>
            </a:r>
            <a:r>
              <a:rPr lang="en-US" dirty="0" err="1" smtClean="0"/>
              <a:t>NgModule</a:t>
            </a:r>
            <a:r>
              <a:rPr lang="en-US" dirty="0" smtClean="0"/>
              <a:t>({</a:t>
            </a:r>
          </a:p>
          <a:p>
            <a:r>
              <a:rPr lang="en-US" dirty="0" smtClean="0"/>
              <a:t>    imports: [</a:t>
            </a:r>
            <a:r>
              <a:rPr lang="en-US" dirty="0" err="1" smtClean="0"/>
              <a:t>BrowserModule</a:t>
            </a:r>
            <a:r>
              <a:rPr lang="en-US" dirty="0" smtClean="0"/>
              <a:t>],</a:t>
            </a:r>
          </a:p>
          <a:p>
            <a:r>
              <a:rPr lang="en-US" dirty="0" smtClean="0"/>
              <a:t>    declarations: [</a:t>
            </a:r>
            <a:r>
              <a:rPr lang="en-US" dirty="0" err="1" smtClean="0"/>
              <a:t>AppComponent</a:t>
            </a:r>
            <a:r>
              <a:rPr lang="en-US" dirty="0" smtClean="0"/>
              <a:t>, </a:t>
            </a:r>
            <a:r>
              <a:rPr lang="en-US" dirty="0" err="1" smtClean="0"/>
              <a:t>EmployeeComponent</a:t>
            </a:r>
            <a:r>
              <a:rPr lang="en-US" dirty="0" smtClean="0"/>
              <a:t>, </a:t>
            </a:r>
            <a:r>
              <a:rPr lang="en-US" dirty="0" err="1" smtClean="0"/>
              <a:t>EmployeeListComponent</a:t>
            </a:r>
            <a:r>
              <a:rPr lang="en-US" dirty="0" smtClean="0"/>
              <a:t>],</a:t>
            </a:r>
          </a:p>
          <a:p>
            <a:r>
              <a:rPr lang="en-US" dirty="0" smtClean="0"/>
              <a:t>    bootstrap: [</a:t>
            </a:r>
            <a:r>
              <a:rPr lang="en-US" dirty="0" err="1" smtClean="0"/>
              <a:t>AppComponent</a:t>
            </a:r>
            <a:r>
              <a:rPr lang="en-US" dirty="0" smtClean="0"/>
              <a:t>]</a:t>
            </a:r>
          </a:p>
          <a:p>
            <a:r>
              <a:rPr lang="en-US" dirty="0" smtClean="0"/>
              <a:t>})</a:t>
            </a:r>
          </a:p>
          <a:p>
            <a:endParaRPr lang="en-US" dirty="0" smtClean="0"/>
          </a:p>
          <a:p>
            <a:r>
              <a:rPr lang="en-US" dirty="0" smtClean="0"/>
              <a:t>export class </a:t>
            </a:r>
            <a:r>
              <a:rPr lang="en-US" dirty="0" err="1" smtClean="0"/>
              <a:t>AppModule</a:t>
            </a:r>
            <a:r>
              <a:rPr lang="en-US" dirty="0" smtClean="0"/>
              <a:t> { }</a:t>
            </a:r>
          </a:p>
          <a:p>
            <a:endParaRPr lang="en-US" dirty="0" smtClean="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533400" y="381000"/>
            <a:ext cx="7924800" cy="3970318"/>
          </a:xfrm>
          <a:prstGeom prst="rect">
            <a:avLst/>
          </a:prstGeom>
        </p:spPr>
        <p:txBody>
          <a:bodyPr wrap="square">
            <a:spAutoFit/>
          </a:bodyPr>
          <a:lstStyle/>
          <a:p>
            <a:endParaRPr lang="en-US" dirty="0" smtClean="0"/>
          </a:p>
          <a:p>
            <a:r>
              <a:rPr lang="en-US" dirty="0" smtClean="0"/>
              <a:t>Step 5 : In the root component, </a:t>
            </a:r>
            <a:r>
              <a:rPr lang="en-US" dirty="0" err="1" smtClean="0"/>
              <a:t>i.e</a:t>
            </a:r>
            <a:r>
              <a:rPr lang="en-US" dirty="0" smtClean="0"/>
              <a:t> </a:t>
            </a:r>
            <a:r>
              <a:rPr lang="en-US" dirty="0" err="1" smtClean="0"/>
              <a:t>app.component.ts</a:t>
            </a:r>
            <a:r>
              <a:rPr lang="en-US" dirty="0" smtClean="0"/>
              <a:t> use </a:t>
            </a:r>
            <a:r>
              <a:rPr lang="en-US" dirty="0" err="1" smtClean="0"/>
              <a:t>employeeList</a:t>
            </a:r>
            <a:r>
              <a:rPr lang="en-US" dirty="0" smtClean="0"/>
              <a:t> component as a directive as shown below. </a:t>
            </a:r>
          </a:p>
          <a:p>
            <a:endParaRPr lang="en-US" dirty="0" smtClean="0"/>
          </a:p>
          <a:p>
            <a:r>
              <a:rPr lang="en-US" dirty="0" smtClean="0"/>
              <a:t>import { Component } from '@angular/core';</a:t>
            </a:r>
          </a:p>
          <a:p>
            <a:endParaRPr lang="en-US" dirty="0" smtClean="0"/>
          </a:p>
          <a:p>
            <a:r>
              <a:rPr lang="en-US" dirty="0" smtClean="0"/>
              <a:t>@Component({</a:t>
            </a:r>
          </a:p>
          <a:p>
            <a:r>
              <a:rPr lang="en-US" dirty="0" smtClean="0"/>
              <a:t>    selector: 'my-app',</a:t>
            </a:r>
          </a:p>
          <a:p>
            <a:r>
              <a:rPr lang="en-US" dirty="0" smtClean="0"/>
              <a:t>    template: `&lt;list-employee&gt;&lt;/list-employee&gt;`</a:t>
            </a:r>
          </a:p>
          <a:p>
            <a:r>
              <a:rPr lang="en-US" dirty="0" smtClean="0"/>
              <a:t>})</a:t>
            </a:r>
          </a:p>
          <a:p>
            <a:endParaRPr lang="en-US" dirty="0" smtClean="0"/>
          </a:p>
          <a:p>
            <a:r>
              <a:rPr lang="en-US" dirty="0" smtClean="0"/>
              <a:t>export class </a:t>
            </a:r>
            <a:r>
              <a:rPr lang="en-US" dirty="0" err="1" smtClean="0"/>
              <a:t>AppComponent</a:t>
            </a:r>
            <a:r>
              <a:rPr lang="en-US" dirty="0" smtClean="0"/>
              <a:t> { }</a:t>
            </a:r>
          </a:p>
          <a:p>
            <a:r>
              <a:rPr lang="en-US" dirty="0" smtClean="0"/>
              <a:t>At this point, run the application and notice the employees are displayed in the table as expected. </a:t>
            </a:r>
            <a:endParaRPr lang="en-US" dirty="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228600" y="228600"/>
            <a:ext cx="8534400" cy="4801314"/>
          </a:xfrm>
          <a:prstGeom prst="rect">
            <a:avLst/>
          </a:prstGeom>
        </p:spPr>
        <p:txBody>
          <a:bodyPr wrap="square">
            <a:spAutoFit/>
          </a:bodyPr>
          <a:lstStyle/>
          <a:p>
            <a:r>
              <a:rPr lang="en-US" b="1" dirty="0" smtClean="0">
                <a:solidFill>
                  <a:srgbClr val="0070C0"/>
                </a:solidFill>
              </a:rPr>
              <a:t>Interfaces in Angular</a:t>
            </a:r>
          </a:p>
          <a:p>
            <a:endParaRPr lang="en-US" dirty="0" smtClean="0"/>
          </a:p>
          <a:p>
            <a:r>
              <a:rPr lang="en-US" dirty="0" smtClean="0"/>
              <a:t>What is an Interface in </a:t>
            </a:r>
            <a:r>
              <a:rPr lang="en-US" dirty="0" err="1" smtClean="0"/>
              <a:t>TypeScript</a:t>
            </a:r>
            <a:endParaRPr lang="en-US" dirty="0" smtClean="0"/>
          </a:p>
          <a:p>
            <a:r>
              <a:rPr lang="en-US" dirty="0" smtClean="0"/>
              <a:t>If you have experience with any object oriented </a:t>
            </a:r>
            <a:r>
              <a:rPr lang="en-US" dirty="0" err="1" smtClean="0"/>
              <a:t>oriented</a:t>
            </a:r>
            <a:r>
              <a:rPr lang="en-US" dirty="0" smtClean="0"/>
              <a:t> programming language like C#, Java or C++, then you know an interface is an abstract type. It only contain declarations of properties, methods and events. The implementation for the interface members is provided by a class that implements the interface.</a:t>
            </a:r>
          </a:p>
          <a:p>
            <a:endParaRPr lang="en-US" dirty="0" smtClean="0"/>
          </a:p>
          <a:p>
            <a:r>
              <a:rPr lang="en-US" dirty="0" smtClean="0"/>
              <a:t>export interface </a:t>
            </a:r>
            <a:r>
              <a:rPr lang="en-US" dirty="0" err="1" smtClean="0"/>
              <a:t>IEmployee</a:t>
            </a:r>
            <a:r>
              <a:rPr lang="en-US" dirty="0" smtClean="0"/>
              <a:t> {</a:t>
            </a:r>
          </a:p>
          <a:p>
            <a:r>
              <a:rPr lang="en-US" dirty="0" smtClean="0"/>
              <a:t>    code: string;</a:t>
            </a:r>
          </a:p>
          <a:p>
            <a:r>
              <a:rPr lang="en-US" dirty="0" smtClean="0"/>
              <a:t>    name: string;</a:t>
            </a:r>
          </a:p>
          <a:p>
            <a:r>
              <a:rPr lang="en-US" dirty="0" smtClean="0"/>
              <a:t>    gender: string;</a:t>
            </a:r>
          </a:p>
          <a:p>
            <a:r>
              <a:rPr lang="en-US" dirty="0" smtClean="0"/>
              <a:t>    </a:t>
            </a:r>
            <a:r>
              <a:rPr lang="en-US" dirty="0" err="1" smtClean="0"/>
              <a:t>annualSalary</a:t>
            </a:r>
            <a:r>
              <a:rPr lang="en-US" dirty="0" smtClean="0"/>
              <a:t>: number;</a:t>
            </a:r>
          </a:p>
          <a:p>
            <a:r>
              <a:rPr lang="en-US" dirty="0" smtClean="0"/>
              <a:t>    </a:t>
            </a:r>
            <a:r>
              <a:rPr lang="en-US" dirty="0" err="1" smtClean="0"/>
              <a:t>dateOfBirth</a:t>
            </a:r>
            <a:r>
              <a:rPr lang="en-US" dirty="0" smtClean="0"/>
              <a:t>: string;</a:t>
            </a:r>
          </a:p>
          <a:p>
            <a:r>
              <a:rPr lang="en-US" dirty="0" smtClean="0"/>
              <a:t>}</a:t>
            </a:r>
          </a:p>
          <a:p>
            <a:endParaRPr lang="en-US" dirty="0" smtClean="0"/>
          </a:p>
          <a:p>
            <a:endParaRPr lang="en-US"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457200"/>
            <a:ext cx="8610600" cy="3416320"/>
          </a:xfrm>
          <a:prstGeom prst="rect">
            <a:avLst/>
          </a:prstGeom>
        </p:spPr>
        <p:txBody>
          <a:bodyPr wrap="square">
            <a:spAutoFit/>
          </a:bodyPr>
          <a:lstStyle/>
          <a:p>
            <a:r>
              <a:rPr lang="en-US" dirty="0" smtClean="0"/>
              <a:t>With this </a:t>
            </a:r>
            <a:r>
              <a:rPr lang="en-US" dirty="0" err="1" smtClean="0"/>
              <a:t>IEmployee</a:t>
            </a:r>
            <a:r>
              <a:rPr lang="en-US" dirty="0" smtClean="0"/>
              <a:t> interface in place, we can now import and use the interface type as the type for "employees" property. The code in </a:t>
            </a:r>
            <a:r>
              <a:rPr lang="en-US" dirty="0" err="1" smtClean="0"/>
              <a:t>EmployeeListComponent</a:t>
            </a:r>
            <a:r>
              <a:rPr lang="en-US" dirty="0" smtClean="0"/>
              <a:t> class is shown below. </a:t>
            </a:r>
          </a:p>
          <a:p>
            <a:endParaRPr lang="en-US" dirty="0" smtClean="0"/>
          </a:p>
          <a:p>
            <a:r>
              <a:rPr lang="en-US" dirty="0" smtClean="0"/>
              <a:t>import { </a:t>
            </a:r>
            <a:r>
              <a:rPr lang="en-US" dirty="0" err="1" smtClean="0"/>
              <a:t>IEmployee</a:t>
            </a:r>
            <a:r>
              <a:rPr lang="en-US" dirty="0" smtClean="0"/>
              <a:t> } from './employee';</a:t>
            </a:r>
          </a:p>
          <a:p>
            <a:endParaRPr lang="en-US" dirty="0" smtClean="0"/>
          </a:p>
          <a:p>
            <a:r>
              <a:rPr lang="en-US" dirty="0" smtClean="0"/>
              <a:t>export class </a:t>
            </a:r>
            <a:r>
              <a:rPr lang="en-US" dirty="0" err="1" smtClean="0"/>
              <a:t>EmployeeListComponent</a:t>
            </a:r>
            <a:r>
              <a:rPr lang="en-US" dirty="0" smtClean="0"/>
              <a:t> {</a:t>
            </a:r>
          </a:p>
          <a:p>
            <a:r>
              <a:rPr lang="en-US" dirty="0" smtClean="0"/>
              <a:t>    employees: </a:t>
            </a:r>
            <a:r>
              <a:rPr lang="en-US" dirty="0" err="1" smtClean="0"/>
              <a:t>IEmployee</a:t>
            </a:r>
            <a:r>
              <a:rPr lang="en-US" dirty="0" smtClean="0"/>
              <a:t>[];</a:t>
            </a:r>
          </a:p>
          <a:p>
            <a:r>
              <a:rPr lang="en-US" dirty="0" smtClean="0"/>
              <a:t>}</a:t>
            </a:r>
          </a:p>
          <a:p>
            <a:endParaRPr lang="en-US" dirty="0" smtClean="0"/>
          </a:p>
          <a:p>
            <a:r>
              <a:rPr lang="en-US" dirty="0" smtClean="0"/>
              <a:t>Since we have specified a type for the "employees" property, we now get </a:t>
            </a:r>
            <a:r>
              <a:rPr lang="en-US" dirty="0" err="1" smtClean="0"/>
              <a:t>intellisense</a:t>
            </a:r>
            <a:r>
              <a:rPr lang="en-US" dirty="0" smtClean="0"/>
              <a:t> for the object properties in the array </a:t>
            </a: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228600" y="228600"/>
            <a:ext cx="8229600" cy="1200329"/>
          </a:xfrm>
          <a:prstGeom prst="rect">
            <a:avLst/>
          </a:prstGeom>
        </p:spPr>
        <p:txBody>
          <a:bodyPr wrap="square">
            <a:spAutoFit/>
          </a:bodyPr>
          <a:lstStyle/>
          <a:p>
            <a:r>
              <a:rPr lang="en-US" b="1" dirty="0" smtClean="0">
                <a:solidFill>
                  <a:srgbClr val="0070C0"/>
                </a:solidFill>
              </a:rPr>
              <a:t>Angular interpolation</a:t>
            </a:r>
          </a:p>
          <a:p>
            <a:r>
              <a:rPr lang="en-US" dirty="0" smtClean="0"/>
              <a:t>Interpolation is all about data binding. In Angular data-binding can be broadly classified into 3 categories</a:t>
            </a:r>
          </a:p>
          <a:p>
            <a:endParaRPr lang="en-US" dirty="0"/>
          </a:p>
        </p:txBody>
      </p:sp>
      <p:pic>
        <p:nvPicPr>
          <p:cNvPr id="1026" name="Picture 2"/>
          <p:cNvPicPr>
            <a:picLocks noChangeAspect="1" noChangeArrowheads="1"/>
          </p:cNvPicPr>
          <p:nvPr/>
        </p:nvPicPr>
        <p:blipFill>
          <a:blip r:embed="rId2" cstate="print"/>
          <a:srcRect/>
          <a:stretch>
            <a:fillRect/>
          </a:stretch>
        </p:blipFill>
        <p:spPr bwMode="auto">
          <a:xfrm>
            <a:off x="2971800" y="990600"/>
            <a:ext cx="5591175" cy="1524000"/>
          </a:xfrm>
          <a:prstGeom prst="rect">
            <a:avLst/>
          </a:prstGeom>
          <a:noFill/>
          <a:ln w="9525">
            <a:noFill/>
            <a:miter lim="800000"/>
            <a:headEnd/>
            <a:tailEnd/>
          </a:ln>
        </p:spPr>
      </p:pic>
      <p:sp>
        <p:nvSpPr>
          <p:cNvPr id="5" name="Rectangle 4"/>
          <p:cNvSpPr/>
          <p:nvPr/>
        </p:nvSpPr>
        <p:spPr>
          <a:xfrm>
            <a:off x="304800" y="2667000"/>
            <a:ext cx="8534400" cy="4339650"/>
          </a:xfrm>
          <a:prstGeom prst="rect">
            <a:avLst/>
          </a:prstGeom>
        </p:spPr>
        <p:txBody>
          <a:bodyPr wrap="square">
            <a:spAutoFit/>
          </a:bodyPr>
          <a:lstStyle/>
          <a:p>
            <a:r>
              <a:rPr lang="en-US" dirty="0" smtClean="0"/>
              <a:t>One way data-binding - From Component to View Template : To display read-only data on a view template we use one-way data binding technique interpolation. With interpolation, we place the component property name in the view template, enclosed in double curly braces: {{</a:t>
            </a:r>
            <a:r>
              <a:rPr lang="en-US" dirty="0" err="1" smtClean="0"/>
              <a:t>propertyName</a:t>
            </a:r>
            <a:r>
              <a:rPr lang="en-US" dirty="0" smtClean="0"/>
              <a:t>}}.</a:t>
            </a:r>
          </a:p>
          <a:p>
            <a:endParaRPr lang="en-US" dirty="0" smtClean="0"/>
          </a:p>
          <a:p>
            <a:r>
              <a:rPr lang="en-US" sz="1600" dirty="0" smtClean="0"/>
              <a:t>import { Component } from '@angular/core';</a:t>
            </a:r>
          </a:p>
          <a:p>
            <a:r>
              <a:rPr lang="en-US" sz="1600" dirty="0" smtClean="0"/>
              <a:t>@Component({</a:t>
            </a:r>
          </a:p>
          <a:p>
            <a:r>
              <a:rPr lang="en-US" sz="1600" dirty="0" smtClean="0"/>
              <a:t>    selector: 'my-app',</a:t>
            </a:r>
          </a:p>
          <a:p>
            <a:r>
              <a:rPr lang="en-US" sz="1600" dirty="0" smtClean="0"/>
              <a:t>    template: `</a:t>
            </a:r>
          </a:p>
          <a:p>
            <a:r>
              <a:rPr lang="en-US" sz="1600" dirty="0" smtClean="0"/>
              <a:t>                &lt;h1&gt;{{ </a:t>
            </a:r>
            <a:r>
              <a:rPr lang="en-US" sz="1600" dirty="0" err="1" smtClean="0"/>
              <a:t>firstName</a:t>
            </a:r>
            <a:r>
              <a:rPr lang="en-US" sz="1600" dirty="0" smtClean="0"/>
              <a:t> }}&lt;/h1&gt;</a:t>
            </a:r>
          </a:p>
          <a:p>
            <a:r>
              <a:rPr lang="en-US" sz="1600" dirty="0" smtClean="0"/>
              <a:t>              `</a:t>
            </a:r>
          </a:p>
          <a:p>
            <a:r>
              <a:rPr lang="en-US" sz="1600" dirty="0" smtClean="0"/>
              <a:t>})</a:t>
            </a:r>
          </a:p>
          <a:p>
            <a:r>
              <a:rPr lang="en-US" sz="1600" dirty="0" smtClean="0"/>
              <a:t>export class </a:t>
            </a:r>
            <a:r>
              <a:rPr lang="en-US" sz="1600" dirty="0" err="1" smtClean="0"/>
              <a:t>AppComponent</a:t>
            </a:r>
            <a:r>
              <a:rPr lang="en-US" sz="1600" dirty="0" smtClean="0"/>
              <a:t> {</a:t>
            </a:r>
          </a:p>
          <a:p>
            <a:r>
              <a:rPr lang="en-US" sz="1600" dirty="0" smtClean="0"/>
              <a:t>    </a:t>
            </a:r>
            <a:r>
              <a:rPr lang="en-US" sz="1600" dirty="0" err="1" smtClean="0"/>
              <a:t>firstName</a:t>
            </a:r>
            <a:r>
              <a:rPr lang="en-US" sz="1600" dirty="0" smtClean="0"/>
              <a:t>: string = 'Tom';</a:t>
            </a:r>
          </a:p>
          <a:p>
            <a:r>
              <a:rPr lang="en-US" sz="1600" dirty="0" smtClean="0"/>
              <a:t>}</a:t>
            </a:r>
          </a:p>
          <a:p>
            <a:endParaRPr lang="en-US" dirty="0"/>
          </a:p>
        </p:txBody>
      </p:sp>
      <p:pic>
        <p:nvPicPr>
          <p:cNvPr id="1028" name="Picture 4" descr="angular interpolation example"/>
          <p:cNvPicPr>
            <a:picLocks noChangeAspect="1" noChangeArrowheads="1"/>
          </p:cNvPicPr>
          <p:nvPr/>
        </p:nvPicPr>
        <p:blipFill>
          <a:blip r:embed="rId3" cstate="print"/>
          <a:srcRect/>
          <a:stretch>
            <a:fillRect/>
          </a:stretch>
        </p:blipFill>
        <p:spPr bwMode="auto">
          <a:xfrm>
            <a:off x="5486400" y="4800600"/>
            <a:ext cx="866775" cy="428626"/>
          </a:xfrm>
          <a:prstGeom prst="rect">
            <a:avLst/>
          </a:prstGeom>
          <a:noFill/>
        </p:spPr>
      </p:pic>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609600" y="612845"/>
            <a:ext cx="8001000" cy="4524315"/>
          </a:xfrm>
          <a:prstGeom prst="rect">
            <a:avLst/>
          </a:prstGeom>
        </p:spPr>
        <p:txBody>
          <a:bodyPr wrap="square">
            <a:spAutoFit/>
          </a:bodyPr>
          <a:lstStyle/>
          <a:p>
            <a:pPr algn="just"/>
            <a:r>
              <a:rPr lang="en-US" dirty="0" smtClean="0"/>
              <a:t>What are the differences between template and </a:t>
            </a:r>
            <a:r>
              <a:rPr lang="en-US" dirty="0" err="1" smtClean="0"/>
              <a:t>templateUrl</a:t>
            </a:r>
            <a:r>
              <a:rPr lang="en-US" dirty="0" smtClean="0"/>
              <a:t> properties and when to use one over the other Angular recommends to extract templates into a separate file, if the view template is longer than 3 lines. Let's understand why is it better to extract a view template into a </a:t>
            </a:r>
            <a:r>
              <a:rPr lang="en-US" dirty="0" err="1" smtClean="0"/>
              <a:t>seprate</a:t>
            </a:r>
            <a:r>
              <a:rPr lang="en-US" dirty="0" smtClean="0"/>
              <a:t> file, if it is longer than 3 lines.</a:t>
            </a:r>
          </a:p>
          <a:p>
            <a:pPr algn="just"/>
            <a:endParaRPr lang="en-US" dirty="0" smtClean="0"/>
          </a:p>
          <a:p>
            <a:pPr algn="just"/>
            <a:r>
              <a:rPr lang="en-US" b="1" dirty="0" smtClean="0">
                <a:solidFill>
                  <a:srgbClr val="0070C0"/>
                </a:solidFill>
              </a:rPr>
              <a:t>With an inline template </a:t>
            </a:r>
          </a:p>
          <a:p>
            <a:pPr algn="just"/>
            <a:r>
              <a:rPr lang="en-US" dirty="0" smtClean="0"/>
              <a:t>We loose Visual Studio editor </a:t>
            </a:r>
            <a:r>
              <a:rPr lang="en-US" dirty="0" err="1" smtClean="0"/>
              <a:t>intellisense</a:t>
            </a:r>
            <a:r>
              <a:rPr lang="en-US" dirty="0" smtClean="0"/>
              <a:t>, code-completion and formatting features.</a:t>
            </a:r>
          </a:p>
          <a:p>
            <a:pPr algn="just"/>
            <a:r>
              <a:rPr lang="en-US" dirty="0" err="1" smtClean="0"/>
              <a:t>TypeScript</a:t>
            </a:r>
            <a:r>
              <a:rPr lang="en-US" dirty="0" smtClean="0"/>
              <a:t> code is not easier to read and understand when it is mixed with the inline template HTML.</a:t>
            </a:r>
          </a:p>
          <a:p>
            <a:pPr algn="just"/>
            <a:endParaRPr lang="en-US" dirty="0" smtClean="0"/>
          </a:p>
          <a:p>
            <a:pPr algn="just"/>
            <a:r>
              <a:rPr lang="en-US" b="1" dirty="0" smtClean="0">
                <a:solidFill>
                  <a:srgbClr val="0070C0"/>
                </a:solidFill>
              </a:rPr>
              <a:t>With an external view template</a:t>
            </a:r>
          </a:p>
          <a:p>
            <a:pPr algn="just"/>
            <a:r>
              <a:rPr lang="en-US" dirty="0" smtClean="0"/>
              <a:t>We have Visual Studio editor </a:t>
            </a:r>
            <a:r>
              <a:rPr lang="en-US" dirty="0" err="1" smtClean="0"/>
              <a:t>intellisense</a:t>
            </a:r>
            <a:r>
              <a:rPr lang="en-US" dirty="0" smtClean="0"/>
              <a:t>, code-completion and formatting features and </a:t>
            </a:r>
          </a:p>
          <a:p>
            <a:pPr algn="just"/>
            <a:r>
              <a:rPr lang="en-US" dirty="0" smtClean="0"/>
              <a:t>Not only the code in "</a:t>
            </a:r>
            <a:r>
              <a:rPr lang="en-US" dirty="0" err="1" smtClean="0"/>
              <a:t>app.component.ts</a:t>
            </a:r>
            <a:r>
              <a:rPr lang="en-US" dirty="0" smtClean="0"/>
              <a:t>" is clean, it is also easier to read and understand</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381000"/>
            <a:ext cx="8305800" cy="3970318"/>
          </a:xfrm>
          <a:prstGeom prst="rect">
            <a:avLst/>
          </a:prstGeom>
        </p:spPr>
        <p:txBody>
          <a:bodyPr wrap="square">
            <a:spAutoFit/>
          </a:bodyPr>
          <a:lstStyle/>
          <a:p>
            <a:pPr algn="just"/>
            <a:r>
              <a:rPr lang="en-US" b="1" dirty="0" err="1" smtClean="0">
                <a:solidFill>
                  <a:srgbClr val="0070C0"/>
                </a:solidFill>
              </a:rPr>
              <a:t>AngularJS</a:t>
            </a:r>
            <a:endParaRPr lang="en-US" b="1" dirty="0" smtClean="0">
              <a:solidFill>
                <a:srgbClr val="0070C0"/>
              </a:solidFill>
            </a:endParaRPr>
          </a:p>
          <a:p>
            <a:pPr algn="just"/>
            <a:endParaRPr lang="en-US" dirty="0" smtClean="0"/>
          </a:p>
          <a:p>
            <a:pPr algn="just"/>
            <a:r>
              <a:rPr lang="en-US" dirty="0" smtClean="0"/>
              <a:t>The architecture of </a:t>
            </a:r>
            <a:r>
              <a:rPr lang="en-US" dirty="0" err="1" smtClean="0"/>
              <a:t>AngularJS</a:t>
            </a:r>
            <a:r>
              <a:rPr lang="en-US" dirty="0" smtClean="0"/>
              <a:t> is based on model-view-controller (MVC) design. The model is the central component that expresses the application's behavior and manages its data, logic, and rules. The view generates an output based on the information in the model. The controller accepts input, converts it into commands and sends the commands to the model and the view.</a:t>
            </a:r>
          </a:p>
          <a:p>
            <a:pPr algn="just"/>
            <a:r>
              <a:rPr lang="en-US" dirty="0" err="1" smtClean="0"/>
              <a:t>AngularJS</a:t>
            </a:r>
            <a:r>
              <a:rPr lang="en-US" dirty="0" smtClean="0"/>
              <a:t> is written in JavaScript</a:t>
            </a:r>
          </a:p>
          <a:p>
            <a:pPr algn="just"/>
            <a:endParaRPr lang="en-US" b="1" dirty="0">
              <a:solidFill>
                <a:schemeClr val="accent1">
                  <a:lumMod val="75000"/>
                </a:schemeClr>
              </a:solidFill>
            </a:endParaRPr>
          </a:p>
          <a:p>
            <a:pPr algn="just"/>
            <a:r>
              <a:rPr lang="en-US" b="1" dirty="0" smtClean="0">
                <a:solidFill>
                  <a:srgbClr val="0070C0"/>
                </a:solidFill>
              </a:rPr>
              <a:t>Angular </a:t>
            </a:r>
          </a:p>
          <a:p>
            <a:pPr algn="just"/>
            <a:r>
              <a:rPr lang="en-US" dirty="0" smtClean="0"/>
              <a:t>In Angular , controllers and $scope were replaced by components and directives. Components are directives with a template.</a:t>
            </a:r>
          </a:p>
          <a:p>
            <a:endParaRPr lang="en-US" dirty="0" smtClean="0"/>
          </a:p>
          <a:p>
            <a:endParaRPr lang="en-US" dirty="0"/>
          </a:p>
        </p:txBody>
      </p:sp>
      <p:sp>
        <p:nvSpPr>
          <p:cNvPr id="3" name="Rectangle 2"/>
          <p:cNvSpPr/>
          <p:nvPr/>
        </p:nvSpPr>
        <p:spPr>
          <a:xfrm>
            <a:off x="457200" y="3505200"/>
            <a:ext cx="8001000" cy="2308324"/>
          </a:xfrm>
          <a:prstGeom prst="rect">
            <a:avLst/>
          </a:prstGeom>
        </p:spPr>
        <p:txBody>
          <a:bodyPr wrap="square">
            <a:spAutoFit/>
          </a:bodyPr>
          <a:lstStyle/>
          <a:p>
            <a:endParaRPr lang="en-US" b="1" dirty="0" smtClean="0"/>
          </a:p>
          <a:p>
            <a:endParaRPr lang="en-US" b="1" dirty="0">
              <a:solidFill>
                <a:schemeClr val="accent1">
                  <a:lumMod val="75000"/>
                </a:schemeClr>
              </a:solidFill>
            </a:endParaRPr>
          </a:p>
          <a:p>
            <a:r>
              <a:rPr lang="en-US" b="1" dirty="0" smtClean="0">
                <a:solidFill>
                  <a:srgbClr val="0070C0"/>
                </a:solidFill>
              </a:rPr>
              <a:t>Disadvantages </a:t>
            </a:r>
            <a:r>
              <a:rPr lang="en-US" b="1" dirty="0">
                <a:solidFill>
                  <a:srgbClr val="0070C0"/>
                </a:solidFill>
              </a:rPr>
              <a:t>of </a:t>
            </a:r>
            <a:r>
              <a:rPr lang="en-US" b="1" dirty="0" err="1">
                <a:solidFill>
                  <a:srgbClr val="0070C0"/>
                </a:solidFill>
              </a:rPr>
              <a:t>AngularJS</a:t>
            </a:r>
            <a:endParaRPr lang="en-US" dirty="0">
              <a:solidFill>
                <a:srgbClr val="0070C0"/>
              </a:solidFill>
            </a:endParaRPr>
          </a:p>
          <a:p>
            <a:pPr algn="just"/>
            <a:r>
              <a:rPr lang="en-US" dirty="0" smtClean="0"/>
              <a:t>Not </a:t>
            </a:r>
            <a:r>
              <a:rPr lang="en-US" dirty="0"/>
              <a:t>secure : Being JavaScript only framework, application written in </a:t>
            </a:r>
            <a:r>
              <a:rPr lang="en-US" dirty="0" err="1"/>
              <a:t>AngularJS</a:t>
            </a:r>
            <a:r>
              <a:rPr lang="en-US" dirty="0"/>
              <a:t> are not safe. Server side authentication and authorization is must to keep an application secure.</a:t>
            </a:r>
          </a:p>
          <a:p>
            <a:pPr algn="just"/>
            <a:r>
              <a:rPr lang="en-US" dirty="0"/>
              <a:t>Not degradable: If the user of your application disables JavaScript, then nothing would be visible, except the basic page.</a:t>
            </a:r>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5800" y="685800"/>
            <a:ext cx="7467600" cy="3970318"/>
          </a:xfrm>
          <a:prstGeom prst="rect">
            <a:avLst/>
          </a:prstGeom>
        </p:spPr>
        <p:txBody>
          <a:bodyPr wrap="square">
            <a:spAutoFit/>
          </a:bodyPr>
          <a:lstStyle/>
          <a:p>
            <a:pPr algn="just"/>
            <a:r>
              <a:rPr lang="en-US" dirty="0" smtClean="0"/>
              <a:t>Directives </a:t>
            </a:r>
            <a:r>
              <a:rPr lang="en-US" dirty="0"/>
              <a:t>are used to extend HTML. They are special attributes starting with </a:t>
            </a:r>
            <a:r>
              <a:rPr lang="en-US" b="1" dirty="0" err="1"/>
              <a:t>ng</a:t>
            </a:r>
            <a:r>
              <a:rPr lang="en-US" dirty="0"/>
              <a:t>-prefix. Let us discuss the following directives −</a:t>
            </a:r>
          </a:p>
          <a:p>
            <a:pPr algn="just"/>
            <a:r>
              <a:rPr lang="en-US" b="1" dirty="0" err="1">
                <a:solidFill>
                  <a:srgbClr val="0070C0"/>
                </a:solidFill>
              </a:rPr>
              <a:t>ng</a:t>
            </a:r>
            <a:r>
              <a:rPr lang="en-US" b="1" dirty="0">
                <a:solidFill>
                  <a:srgbClr val="0070C0"/>
                </a:solidFill>
              </a:rPr>
              <a:t>-app</a:t>
            </a:r>
            <a:r>
              <a:rPr lang="en-US" dirty="0"/>
              <a:t> − This directive starts an </a:t>
            </a:r>
            <a:r>
              <a:rPr lang="en-US" dirty="0" smtClean="0"/>
              <a:t>Angular </a:t>
            </a:r>
            <a:r>
              <a:rPr lang="en-US" dirty="0"/>
              <a:t>Application.</a:t>
            </a:r>
          </a:p>
          <a:p>
            <a:pPr algn="just"/>
            <a:r>
              <a:rPr lang="en-US" b="1" dirty="0" err="1">
                <a:solidFill>
                  <a:srgbClr val="0070C0"/>
                </a:solidFill>
              </a:rPr>
              <a:t>ng</a:t>
            </a:r>
            <a:r>
              <a:rPr lang="en-US" b="1" dirty="0">
                <a:solidFill>
                  <a:srgbClr val="0070C0"/>
                </a:solidFill>
              </a:rPr>
              <a:t>-init</a:t>
            </a:r>
            <a:r>
              <a:rPr lang="en-US" dirty="0"/>
              <a:t> − This directive initializes application data.</a:t>
            </a:r>
          </a:p>
          <a:p>
            <a:pPr algn="just"/>
            <a:r>
              <a:rPr lang="en-US" b="1" dirty="0" err="1">
                <a:solidFill>
                  <a:srgbClr val="0070C0"/>
                </a:solidFill>
              </a:rPr>
              <a:t>ng</a:t>
            </a:r>
            <a:r>
              <a:rPr lang="en-US" b="1" dirty="0">
                <a:solidFill>
                  <a:srgbClr val="0070C0"/>
                </a:solidFill>
              </a:rPr>
              <a:t>-model</a:t>
            </a:r>
            <a:r>
              <a:rPr lang="en-US" dirty="0"/>
              <a:t> − This directive defines the model that is variable to be used in </a:t>
            </a:r>
            <a:r>
              <a:rPr lang="en-US" dirty="0" smtClean="0"/>
              <a:t>Angular.</a:t>
            </a:r>
            <a:endParaRPr lang="en-US" dirty="0"/>
          </a:p>
          <a:p>
            <a:pPr algn="just"/>
            <a:r>
              <a:rPr lang="en-US" b="1" dirty="0" err="1">
                <a:solidFill>
                  <a:srgbClr val="0070C0"/>
                </a:solidFill>
              </a:rPr>
              <a:t>ng</a:t>
            </a:r>
            <a:r>
              <a:rPr lang="en-US" b="1" dirty="0">
                <a:solidFill>
                  <a:srgbClr val="0070C0"/>
                </a:solidFill>
              </a:rPr>
              <a:t>-repeat</a:t>
            </a:r>
            <a:r>
              <a:rPr lang="en-US" dirty="0"/>
              <a:t> − This directive repeats HTML elements for each item in a collection</a:t>
            </a:r>
            <a:r>
              <a:rPr lang="en-US" dirty="0" smtClean="0"/>
              <a:t>.</a:t>
            </a:r>
          </a:p>
          <a:p>
            <a:pPr algn="just"/>
            <a:endParaRPr lang="en-US" dirty="0"/>
          </a:p>
          <a:p>
            <a:pPr algn="just"/>
            <a:endParaRPr lang="en-US" dirty="0" smtClean="0"/>
          </a:p>
          <a:p>
            <a:pPr algn="just"/>
            <a:r>
              <a:rPr lang="en-US" dirty="0" smtClean="0"/>
              <a:t> </a:t>
            </a:r>
            <a:r>
              <a:rPr lang="en-US" dirty="0"/>
              <a:t>The </a:t>
            </a:r>
            <a:r>
              <a:rPr lang="en-US" dirty="0" err="1"/>
              <a:t>ng</a:t>
            </a:r>
            <a:r>
              <a:rPr lang="en-US" dirty="0"/>
              <a:t>-app directive starts an </a:t>
            </a:r>
            <a:r>
              <a:rPr lang="en-US" dirty="0" smtClean="0"/>
              <a:t>Angular </a:t>
            </a:r>
            <a:r>
              <a:rPr lang="en-US" dirty="0"/>
              <a:t>Application. It defines the root element. It automatically initializes or bootstraps the application when the web page containing </a:t>
            </a:r>
            <a:r>
              <a:rPr lang="en-US" dirty="0" smtClean="0"/>
              <a:t>Angular </a:t>
            </a:r>
            <a:r>
              <a:rPr lang="en-US" dirty="0"/>
              <a:t>Application is loaded. It is also used to load various </a:t>
            </a:r>
            <a:r>
              <a:rPr lang="en-US" dirty="0" smtClean="0"/>
              <a:t>Angular </a:t>
            </a:r>
            <a:r>
              <a:rPr lang="en-US" dirty="0"/>
              <a:t>modules in </a:t>
            </a:r>
            <a:r>
              <a:rPr lang="en-US" dirty="0" smtClean="0"/>
              <a:t>Angular </a:t>
            </a:r>
            <a:r>
              <a:rPr lang="en-US" dirty="0"/>
              <a:t>Application.</a:t>
            </a: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762000"/>
            <a:ext cx="5485348" cy="6740307"/>
          </a:xfrm>
          <a:prstGeom prst="rect">
            <a:avLst/>
          </a:prstGeom>
          <a:noFill/>
        </p:spPr>
        <p:txBody>
          <a:bodyPr wrap="none" rtlCol="0">
            <a:spAutoFit/>
          </a:bodyPr>
          <a:lstStyle/>
          <a:p>
            <a:r>
              <a:rPr lang="en-US" dirty="0" smtClean="0"/>
              <a:t>Angular is application for tree of components</a:t>
            </a:r>
          </a:p>
          <a:p>
            <a:r>
              <a:rPr lang="en-US" dirty="0" smtClean="0"/>
              <a:t>Angular Applications are Modular</a:t>
            </a:r>
          </a:p>
          <a:p>
            <a:r>
              <a:rPr lang="en-US" dirty="0" smtClean="0"/>
              <a:t>Every Angular App has at least one module: the root app</a:t>
            </a:r>
          </a:p>
          <a:p>
            <a:endParaRPr lang="en-US" dirty="0"/>
          </a:p>
          <a:p>
            <a:r>
              <a:rPr lang="en-US" dirty="0" smtClean="0"/>
              <a:t>Each Application has:</a:t>
            </a:r>
          </a:p>
          <a:p>
            <a:r>
              <a:rPr lang="en-US" dirty="0" smtClean="0"/>
              <a:t>Declarations:</a:t>
            </a:r>
          </a:p>
          <a:p>
            <a:r>
              <a:rPr lang="en-US" dirty="0" smtClean="0"/>
              <a:t>Exports:</a:t>
            </a:r>
          </a:p>
          <a:p>
            <a:r>
              <a:rPr lang="en-US" dirty="0" smtClean="0"/>
              <a:t>Imports:</a:t>
            </a:r>
          </a:p>
          <a:p>
            <a:r>
              <a:rPr lang="en-US" dirty="0" smtClean="0"/>
              <a:t>Providers:</a:t>
            </a:r>
          </a:p>
          <a:p>
            <a:endParaRPr lang="en-US" dirty="0"/>
          </a:p>
          <a:p>
            <a:endParaRPr lang="en-US" dirty="0" smtClean="0"/>
          </a:p>
          <a:p>
            <a:r>
              <a:rPr lang="en-US" dirty="0" smtClean="0"/>
              <a:t>Metadata:</a:t>
            </a:r>
          </a:p>
          <a:p>
            <a:r>
              <a:rPr lang="en-US" dirty="0" smtClean="0"/>
              <a:t>Tell Angular how to process a class.</a:t>
            </a:r>
          </a:p>
          <a:p>
            <a:r>
              <a:rPr lang="en-US" dirty="0" smtClean="0"/>
              <a:t>Selector:</a:t>
            </a:r>
          </a:p>
          <a:p>
            <a:r>
              <a:rPr lang="en-US" dirty="0" err="1" smtClean="0"/>
              <a:t>TemplateURL</a:t>
            </a:r>
            <a:endParaRPr lang="en-US" dirty="0" smtClean="0"/>
          </a:p>
          <a:p>
            <a:r>
              <a:rPr lang="en-US" dirty="0" smtClean="0"/>
              <a:t>Providers:</a:t>
            </a:r>
          </a:p>
          <a:p>
            <a:endParaRPr lang="en-US" dirty="0"/>
          </a:p>
          <a:p>
            <a:r>
              <a:rPr lang="en-US" dirty="0" smtClean="0"/>
              <a:t>Other </a:t>
            </a:r>
            <a:r>
              <a:rPr lang="en-US" dirty="0" err="1" smtClean="0"/>
              <a:t>Metdata</a:t>
            </a:r>
            <a:r>
              <a:rPr lang="en-US" dirty="0" smtClean="0"/>
              <a:t> decorators include:</a:t>
            </a:r>
          </a:p>
          <a:p>
            <a:r>
              <a:rPr lang="en-US" dirty="0" smtClean="0"/>
              <a:t>@</a:t>
            </a:r>
            <a:r>
              <a:rPr lang="en-US" dirty="0" err="1" smtClean="0"/>
              <a:t>injectable</a:t>
            </a:r>
            <a:r>
              <a:rPr lang="en-US" dirty="0" smtClean="0"/>
              <a:t>, @Input, @Output</a:t>
            </a:r>
          </a:p>
          <a:p>
            <a:endParaRPr lang="en-US" dirty="0" smtClean="0"/>
          </a:p>
          <a:p>
            <a:endParaRPr lang="en-US" dirty="0" smtClean="0"/>
          </a:p>
          <a:p>
            <a:endParaRPr lang="en-US" dirty="0"/>
          </a:p>
          <a:p>
            <a:endParaRPr lang="en-US" dirty="0" smtClean="0"/>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pic>
        <p:nvPicPr>
          <p:cNvPr id="54274" name="Picture 2" descr="Image result for angular application architecture"/>
          <p:cNvPicPr>
            <a:picLocks noChangeAspect="1" noChangeArrowheads="1"/>
          </p:cNvPicPr>
          <p:nvPr/>
        </p:nvPicPr>
        <p:blipFill>
          <a:blip r:embed="rId2" cstate="print"/>
          <a:srcRect/>
          <a:stretch>
            <a:fillRect/>
          </a:stretch>
        </p:blipFill>
        <p:spPr bwMode="auto">
          <a:xfrm>
            <a:off x="4495800" y="2057400"/>
            <a:ext cx="4286250" cy="2307455"/>
          </a:xfrm>
          <a:prstGeom prst="rect">
            <a:avLst/>
          </a:prstGeom>
          <a:noFill/>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381000"/>
            <a:ext cx="8153400" cy="2862322"/>
          </a:xfrm>
          <a:prstGeom prst="rect">
            <a:avLst/>
          </a:prstGeom>
        </p:spPr>
        <p:txBody>
          <a:bodyPr wrap="square">
            <a:spAutoFit/>
          </a:bodyPr>
          <a:lstStyle/>
          <a:p>
            <a:r>
              <a:rPr lang="en-US" dirty="0" smtClean="0"/>
              <a:t>Example of angular 6 element</a:t>
            </a:r>
          </a:p>
          <a:p>
            <a:r>
              <a:rPr lang="en-US" dirty="0" smtClean="0"/>
              <a:t>Now let’s begin with new component</a:t>
            </a:r>
          </a:p>
          <a:p>
            <a:endParaRPr lang="en-US" dirty="0" smtClean="0"/>
          </a:p>
          <a:p>
            <a:r>
              <a:rPr lang="en-US" dirty="0" smtClean="0"/>
              <a:t>Step1 : Ng g c temp</a:t>
            </a:r>
          </a:p>
          <a:p>
            <a:endParaRPr lang="en-US" dirty="0" smtClean="0"/>
          </a:p>
          <a:p>
            <a:r>
              <a:rPr lang="en-US" b="1" dirty="0" smtClean="0"/>
              <a:t> Components</a:t>
            </a:r>
            <a:r>
              <a:rPr lang="en-US" dirty="0" smtClean="0"/>
              <a:t> are the most basic UI building block of an </a:t>
            </a:r>
            <a:r>
              <a:rPr lang="en-US" b="1" dirty="0" smtClean="0"/>
              <a:t>Angular</a:t>
            </a:r>
            <a:r>
              <a:rPr lang="en-US" dirty="0" smtClean="0"/>
              <a:t> app. An </a:t>
            </a:r>
            <a:r>
              <a:rPr lang="en-US" b="1" dirty="0" smtClean="0"/>
              <a:t>Angular</a:t>
            </a:r>
            <a:r>
              <a:rPr lang="en-US" dirty="0" smtClean="0"/>
              <a:t> app contains a tree of </a:t>
            </a:r>
            <a:r>
              <a:rPr lang="en-US" b="1" dirty="0" smtClean="0"/>
              <a:t>Angular components.</a:t>
            </a:r>
          </a:p>
          <a:p>
            <a:endParaRPr lang="en-US" b="1" dirty="0" smtClean="0"/>
          </a:p>
          <a:p>
            <a:endParaRPr lang="en-US" dirty="0" smtClean="0"/>
          </a:p>
          <a:p>
            <a:endParaRPr lang="en-US" dirty="0"/>
          </a:p>
        </p:txBody>
      </p:sp>
      <p:sp>
        <p:nvSpPr>
          <p:cNvPr id="3" name="Rectangle 2"/>
          <p:cNvSpPr/>
          <p:nvPr/>
        </p:nvSpPr>
        <p:spPr>
          <a:xfrm>
            <a:off x="609600" y="2590800"/>
            <a:ext cx="6781800" cy="369332"/>
          </a:xfrm>
          <a:prstGeom prst="rect">
            <a:avLst/>
          </a:prstGeom>
        </p:spPr>
        <p:txBody>
          <a:bodyPr wrap="square">
            <a:spAutoFit/>
          </a:bodyPr>
          <a:lstStyle/>
          <a:p>
            <a:r>
              <a:rPr lang="en-US" dirty="0" smtClean="0"/>
              <a:t>A </a:t>
            </a:r>
            <a:r>
              <a:rPr lang="en-US" i="1" dirty="0" smtClean="0"/>
              <a:t>component</a:t>
            </a:r>
            <a:r>
              <a:rPr lang="en-US" dirty="0" smtClean="0"/>
              <a:t> controls a patch of screen called a </a:t>
            </a:r>
            <a:r>
              <a:rPr lang="en-US" i="1" dirty="0" smtClean="0"/>
              <a:t>view</a:t>
            </a:r>
            <a:r>
              <a:rPr lang="en-US" dirty="0" smtClean="0"/>
              <a:t>.</a:t>
            </a:r>
            <a:endParaRPr lang="en-US" dirty="0"/>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pic>
        <p:nvPicPr>
          <p:cNvPr id="53250" name="Picture 2" descr="Image result for angular component"/>
          <p:cNvPicPr>
            <a:picLocks noChangeAspect="1" noChangeArrowheads="1"/>
          </p:cNvPicPr>
          <p:nvPr/>
        </p:nvPicPr>
        <p:blipFill>
          <a:blip r:embed="rId2" cstate="print"/>
          <a:srcRect/>
          <a:stretch>
            <a:fillRect/>
          </a:stretch>
        </p:blipFill>
        <p:spPr bwMode="auto">
          <a:xfrm>
            <a:off x="2133600" y="3124200"/>
            <a:ext cx="4981575" cy="2984354"/>
          </a:xfrm>
          <a:prstGeom prst="rect">
            <a:avLst/>
          </a:prstGeom>
          <a:noFill/>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ChangeArrowheads="1"/>
          </p:cNvSpPr>
          <p:nvPr/>
        </p:nvSpPr>
        <p:spPr bwMode="auto">
          <a:xfrm>
            <a:off x="838200" y="457200"/>
            <a:ext cx="6553200" cy="61247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After Angular Installation</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Create Component and Overview</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&lt;app-root&gt; Root component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Single component contains “app”.</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App.component.css</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App.component.html</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App.component.spec.ts</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(logic)</a:t>
            </a:r>
            <a:endParaRPr lang="en-US" dirty="0">
              <a:latin typeface="Arial" pitchFamily="34" charset="0"/>
              <a:ea typeface="Calibri"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Arial" pitchFamily="34" charset="0"/>
              <a:ea typeface="Calibri"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Above three files provide functionality</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Add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See change.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App.component.ts</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title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FirstAppApp</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appcompoent.css:</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h1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color:green</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3600" b="0" i="0" u="none" strike="noStrike" cap="none" normalizeH="0" baseline="0" dirty="0" smtClean="0">
              <a:ln>
                <a:noFill/>
              </a:ln>
              <a:solidFill>
                <a:schemeClr val="tx1"/>
              </a:solidFill>
              <a:effectLst/>
              <a:latin typeface="Arial" pitchFamily="34" charset="0"/>
              <a:cs typeface="Arial" pitchFamily="34" charset="0"/>
            </a:endParaRPr>
          </a:p>
        </p:txBody>
      </p:sp>
      <p:pic>
        <p:nvPicPr>
          <p:cNvPr id="4097" name="Picture 1"/>
          <p:cNvPicPr>
            <a:picLocks noChangeAspect="1" noChangeArrowheads="1"/>
          </p:cNvPicPr>
          <p:nvPr/>
        </p:nvPicPr>
        <p:blipFill>
          <a:blip r:embed="rId2" cstate="print"/>
          <a:srcRect/>
          <a:stretch>
            <a:fillRect/>
          </a:stretch>
        </p:blipFill>
        <p:spPr bwMode="auto">
          <a:xfrm>
            <a:off x="4114800" y="5638800"/>
            <a:ext cx="4648200" cy="885825"/>
          </a:xfrm>
          <a:prstGeom prst="rect">
            <a:avLst/>
          </a:prstGeom>
          <a:noFill/>
        </p:spPr>
      </p:pic>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609600"/>
            <a:ext cx="7086600" cy="4247317"/>
          </a:xfrm>
          <a:prstGeom prst="rect">
            <a:avLst/>
          </a:prstGeom>
          <a:noFill/>
        </p:spPr>
        <p:txBody>
          <a:bodyPr wrap="square" rtlCol="0">
            <a:spAutoFit/>
          </a:bodyPr>
          <a:lstStyle/>
          <a:p>
            <a:endParaRPr lang="en-US" dirty="0" smtClean="0"/>
          </a:p>
          <a:p>
            <a:r>
              <a:rPr lang="en-US" b="1" dirty="0" smtClean="0">
                <a:solidFill>
                  <a:srgbClr val="0070C0"/>
                </a:solidFill>
              </a:rPr>
              <a:t>Creating </a:t>
            </a:r>
            <a:r>
              <a:rPr lang="en-US" b="1" dirty="0">
                <a:solidFill>
                  <a:srgbClr val="0070C0"/>
                </a:solidFill>
              </a:rPr>
              <a:t>your own component:</a:t>
            </a:r>
            <a:endParaRPr lang="en-US" dirty="0">
              <a:solidFill>
                <a:srgbClr val="0070C0"/>
              </a:solidFill>
            </a:endParaRPr>
          </a:p>
          <a:p>
            <a:r>
              <a:rPr lang="en-US" dirty="0"/>
              <a:t>Every component has html </a:t>
            </a:r>
            <a:r>
              <a:rPr lang="en-US" dirty="0" err="1"/>
              <a:t>ts</a:t>
            </a:r>
            <a:r>
              <a:rPr lang="en-US" dirty="0"/>
              <a:t> &amp; </a:t>
            </a:r>
            <a:r>
              <a:rPr lang="en-US" dirty="0" err="1"/>
              <a:t>css</a:t>
            </a:r>
            <a:r>
              <a:rPr lang="en-US" dirty="0"/>
              <a:t> files:</a:t>
            </a:r>
          </a:p>
          <a:p>
            <a:r>
              <a:rPr lang="en-US" b="1" dirty="0">
                <a:solidFill>
                  <a:srgbClr val="0070C0"/>
                </a:solidFill>
              </a:rPr>
              <a:t>Binding data to component class:</a:t>
            </a:r>
            <a:endParaRPr lang="en-US" dirty="0">
              <a:solidFill>
                <a:srgbClr val="0070C0"/>
              </a:solidFill>
            </a:endParaRPr>
          </a:p>
          <a:p>
            <a:r>
              <a:rPr lang="en-US" dirty="0"/>
              <a:t>&lt;p&gt;</a:t>
            </a:r>
          </a:p>
          <a:p>
            <a:r>
              <a:rPr lang="en-US" dirty="0"/>
              <a:t>  date works!  {{ message }}</a:t>
            </a:r>
          </a:p>
          <a:p>
            <a:r>
              <a:rPr lang="en-US" dirty="0"/>
              <a:t>&lt;/p&gt;</a:t>
            </a:r>
          </a:p>
          <a:p>
            <a:r>
              <a:rPr lang="en-US" dirty="0"/>
              <a:t> </a:t>
            </a:r>
          </a:p>
          <a:p>
            <a:r>
              <a:rPr lang="en-US" dirty="0"/>
              <a:t>export class </a:t>
            </a:r>
            <a:r>
              <a:rPr lang="en-US" dirty="0" err="1"/>
              <a:t>DateComponent</a:t>
            </a:r>
            <a:r>
              <a:rPr lang="en-US" dirty="0"/>
              <a:t> implements </a:t>
            </a:r>
            <a:r>
              <a:rPr lang="en-US" dirty="0" err="1"/>
              <a:t>OnInit</a:t>
            </a:r>
            <a:r>
              <a:rPr lang="en-US" dirty="0"/>
              <a:t> {</a:t>
            </a:r>
          </a:p>
          <a:p>
            <a:r>
              <a:rPr lang="en-US" dirty="0"/>
              <a:t> </a:t>
            </a:r>
          </a:p>
          <a:p>
            <a:r>
              <a:rPr lang="en-US" dirty="0"/>
              <a:t>  message: string = "hello";</a:t>
            </a:r>
          </a:p>
          <a:p>
            <a:r>
              <a:rPr lang="en-US" dirty="0"/>
              <a:t> </a:t>
            </a:r>
          </a:p>
          <a:p>
            <a:r>
              <a:rPr lang="en-US" dirty="0"/>
              <a:t>message: string = new Date().</a:t>
            </a:r>
            <a:r>
              <a:rPr lang="en-US" dirty="0" err="1"/>
              <a:t>toDateString</a:t>
            </a:r>
            <a:r>
              <a:rPr lang="en-US" dirty="0"/>
              <a:t>();</a:t>
            </a:r>
          </a:p>
          <a:p>
            <a:r>
              <a:rPr lang="en-US" dirty="0"/>
              <a:t>Output:  date works! Sat Nov 10 2018</a:t>
            </a:r>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p:cNvSpPr>
            <a:spLocks noChangeArrowheads="1"/>
          </p:cNvSpPr>
          <p:nvPr/>
        </p:nvSpPr>
        <p:spPr bwMode="auto">
          <a:xfrm>
            <a:off x="685800" y="533400"/>
            <a:ext cx="7315200" cy="369331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smtClean="0">
                <a:ln>
                  <a:noFill/>
                </a:ln>
                <a:solidFill>
                  <a:srgbClr val="0070C0"/>
                </a:solidFill>
                <a:effectLst/>
                <a:latin typeface="Arial" pitchFamily="34" charset="0"/>
                <a:ea typeface="Times New Roman" pitchFamily="18" charset="0"/>
                <a:cs typeface="Arial" pitchFamily="34" charset="0"/>
              </a:rPr>
              <a:t>Data binding and </a:t>
            </a:r>
            <a:r>
              <a:rPr kumimoji="0" lang="en-US" b="1" i="0" u="none" strike="noStrike" cap="none" normalizeH="0" baseline="0" dirty="0" err="1" smtClean="0">
                <a:ln>
                  <a:noFill/>
                </a:ln>
                <a:solidFill>
                  <a:srgbClr val="0070C0"/>
                </a:solidFill>
                <a:effectLst/>
                <a:latin typeface="Arial" pitchFamily="34" charset="0"/>
                <a:ea typeface="Times New Roman" pitchFamily="18" charset="0"/>
                <a:cs typeface="Arial" pitchFamily="34" charset="0"/>
              </a:rPr>
              <a:t>async</a:t>
            </a:r>
            <a:endParaRPr kumimoji="0" lang="en-US" b="1" i="0" u="none" strike="noStrike" cap="none" normalizeH="0" baseline="0" dirty="0" smtClean="0">
              <a:ln>
                <a:noFill/>
              </a:ln>
              <a:solidFill>
                <a:srgbClr val="0070C0"/>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export class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DateComponent</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implements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message: string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constructor()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//Angular6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setInterval</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setInterval</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let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curr</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new Date();</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this.message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curr</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},1000</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304800"/>
            <a:ext cx="2020874" cy="923330"/>
          </a:xfrm>
          <a:prstGeom prst="rect">
            <a:avLst/>
          </a:prstGeom>
          <a:noFill/>
        </p:spPr>
        <p:txBody>
          <a:bodyPr wrap="none" rtlCol="0">
            <a:spAutoFit/>
          </a:bodyPr>
          <a:lstStyle/>
          <a:p>
            <a:r>
              <a:rPr lang="en-US" b="1" dirty="0" smtClean="0">
                <a:solidFill>
                  <a:srgbClr val="0070C0"/>
                </a:solidFill>
              </a:rPr>
              <a:t>Angular Templates</a:t>
            </a:r>
            <a:r>
              <a:rPr lang="en-US" b="1" dirty="0" smtClean="0">
                <a:solidFill>
                  <a:schemeClr val="accent1">
                    <a:lumMod val="75000"/>
                  </a:schemeClr>
                </a:solidFill>
              </a:rPr>
              <a:t>:</a:t>
            </a:r>
          </a:p>
          <a:p>
            <a:endParaRPr lang="en-US" b="1" dirty="0" smtClean="0">
              <a:solidFill>
                <a:schemeClr val="accent1">
                  <a:lumMod val="75000"/>
                </a:schemeClr>
              </a:solidFill>
            </a:endParaRPr>
          </a:p>
          <a:p>
            <a:endParaRPr lang="en-US" b="1" dirty="0">
              <a:solidFill>
                <a:schemeClr val="accent1">
                  <a:lumMod val="75000"/>
                </a:schemeClr>
              </a:solidFill>
            </a:endParaRPr>
          </a:p>
        </p:txBody>
      </p:sp>
      <p:pic>
        <p:nvPicPr>
          <p:cNvPr id="7169" name="Picture 1"/>
          <p:cNvPicPr>
            <a:picLocks noChangeAspect="1" noChangeArrowheads="1"/>
          </p:cNvPicPr>
          <p:nvPr/>
        </p:nvPicPr>
        <p:blipFill>
          <a:blip r:embed="rId2" cstate="print"/>
          <a:srcRect/>
          <a:stretch>
            <a:fillRect/>
          </a:stretch>
        </p:blipFill>
        <p:spPr bwMode="auto">
          <a:xfrm>
            <a:off x="1120334" y="838200"/>
            <a:ext cx="7004854" cy="5257800"/>
          </a:xfrm>
          <a:prstGeom prst="rect">
            <a:avLst/>
          </a:prstGeom>
          <a:noFill/>
          <a:ln w="9525">
            <a:noFill/>
            <a:miter lim="800000"/>
            <a:headEnd/>
            <a:tailEnd/>
          </a:ln>
          <a:effectLst/>
        </p:spPr>
      </p:pic>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533400"/>
            <a:ext cx="3989875" cy="3970318"/>
          </a:xfrm>
          <a:prstGeom prst="rect">
            <a:avLst/>
          </a:prstGeom>
          <a:noFill/>
        </p:spPr>
        <p:txBody>
          <a:bodyPr wrap="none" rtlCol="0">
            <a:spAutoFit/>
          </a:bodyPr>
          <a:lstStyle/>
          <a:p>
            <a:r>
              <a:rPr lang="en-US" b="1" dirty="0" smtClean="0">
                <a:solidFill>
                  <a:srgbClr val="0070C0"/>
                </a:solidFill>
              </a:rPr>
              <a:t>Template </a:t>
            </a:r>
            <a:r>
              <a:rPr lang="en-US" b="1" dirty="0">
                <a:solidFill>
                  <a:srgbClr val="0070C0"/>
                </a:solidFill>
              </a:rPr>
              <a:t>Interpolation</a:t>
            </a:r>
            <a:r>
              <a:rPr lang="en-US" b="1" dirty="0"/>
              <a:t>:</a:t>
            </a:r>
            <a:endParaRPr lang="en-US" dirty="0"/>
          </a:p>
          <a:p>
            <a:r>
              <a:rPr lang="en-US" dirty="0"/>
              <a:t>{{ </a:t>
            </a:r>
            <a:r>
              <a:rPr lang="en-US" dirty="0" err="1"/>
              <a:t>someNo</a:t>
            </a:r>
            <a:r>
              <a:rPr lang="en-US" dirty="0"/>
              <a:t> + 1 }}</a:t>
            </a:r>
          </a:p>
          <a:p>
            <a:r>
              <a:rPr lang="en-US" dirty="0"/>
              <a:t>message: string ;</a:t>
            </a:r>
          </a:p>
          <a:p>
            <a:r>
              <a:rPr lang="en-US" dirty="0"/>
              <a:t> </a:t>
            </a:r>
            <a:r>
              <a:rPr lang="en-US" dirty="0" err="1"/>
              <a:t>someNo</a:t>
            </a:r>
            <a:r>
              <a:rPr lang="en-US" dirty="0"/>
              <a:t> : number = 10</a:t>
            </a:r>
            <a:r>
              <a:rPr lang="en-US" dirty="0" smtClean="0"/>
              <a:t>;</a:t>
            </a:r>
          </a:p>
          <a:p>
            <a:endParaRPr lang="en-US" dirty="0"/>
          </a:p>
          <a:p>
            <a:endParaRPr lang="en-US" dirty="0"/>
          </a:p>
          <a:p>
            <a:r>
              <a:rPr lang="en-US" dirty="0" smtClean="0"/>
              <a:t>--</a:t>
            </a:r>
          </a:p>
          <a:p>
            <a:endParaRPr lang="en-US" dirty="0"/>
          </a:p>
          <a:p>
            <a:endParaRPr lang="en-US" dirty="0"/>
          </a:p>
          <a:p>
            <a:r>
              <a:rPr lang="en-US" dirty="0"/>
              <a:t>{{ </a:t>
            </a:r>
            <a:r>
              <a:rPr lang="en-US" dirty="0" err="1"/>
              <a:t>addTwoNumbers</a:t>
            </a:r>
            <a:r>
              <a:rPr lang="en-US" dirty="0"/>
              <a:t>(1,8)}}</a:t>
            </a:r>
          </a:p>
          <a:p>
            <a:r>
              <a:rPr lang="en-US" dirty="0" err="1"/>
              <a:t>addTwoNumbers</a:t>
            </a:r>
            <a:r>
              <a:rPr lang="en-US" dirty="0"/>
              <a:t>(a: number, b:number){</a:t>
            </a:r>
          </a:p>
          <a:p>
            <a:r>
              <a:rPr lang="en-US" dirty="0"/>
              <a:t>  return </a:t>
            </a:r>
            <a:r>
              <a:rPr lang="en-US" dirty="0" err="1"/>
              <a:t>a+b</a:t>
            </a:r>
            <a:r>
              <a:rPr lang="en-US" dirty="0"/>
              <a:t>;</a:t>
            </a:r>
          </a:p>
          <a:p>
            <a:r>
              <a:rPr lang="en-US" dirty="0"/>
              <a:t>  }</a:t>
            </a:r>
          </a:p>
          <a:p>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ChangeArrowheads="1"/>
          </p:cNvSpPr>
          <p:nvPr/>
        </p:nvSpPr>
        <p:spPr bwMode="auto">
          <a:xfrm>
            <a:off x="838200" y="304800"/>
            <a:ext cx="7848600" cy="618630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err="1" smtClean="0">
                <a:ln>
                  <a:noFill/>
                </a:ln>
                <a:solidFill>
                  <a:schemeClr val="accent1">
                    <a:lumMod val="75000"/>
                  </a:schemeClr>
                </a:solidFill>
                <a:effectLst/>
                <a:latin typeface="Calibri" pitchFamily="34" charset="0"/>
                <a:ea typeface="Calibri" pitchFamily="34" charset="0"/>
                <a:cs typeface="Times New Roman" pitchFamily="18" charset="0"/>
              </a:rPr>
              <a:t>ngFor</a:t>
            </a:r>
            <a:r>
              <a:rPr kumimoji="0" lang="en-US" b="1" i="0" u="none" strike="noStrike" cap="none" normalizeH="0" baseline="0" dirty="0" smtClean="0">
                <a:ln>
                  <a:noFill/>
                </a:ln>
                <a:solidFill>
                  <a:schemeClr val="accent1">
                    <a:lumMod val="75000"/>
                  </a:schemeClr>
                </a:solidFill>
                <a:effectLst/>
                <a:latin typeface="Calibri" pitchFamily="34" charset="0"/>
                <a:ea typeface="Calibri" pitchFamily="34" charset="0"/>
                <a:cs typeface="Times New Roman" pitchFamily="18" charset="0"/>
              </a:rPr>
              <a:t>:</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b="1" i="0" u="none" strike="noStrike" cap="none" normalizeH="0" baseline="0" dirty="0" smtClean="0">
              <a:ln>
                <a:noFill/>
              </a:ln>
              <a:solidFill>
                <a:schemeClr val="accent1">
                  <a:lumMod val="75000"/>
                </a:schemeClr>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&lt;div&gt;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&lt;h1&gt; {{ user.name }} &lt;/h1&gt;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&lt;h2&gt;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user.title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&lt;/h2&gt;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&lt;h3&gt;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user.address</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&lt;/h3&gt;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 &lt;h4&gt;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user.phone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[0] }}  &lt;/h4&gt;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&lt;h4&gt; {{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user.phone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[1] }}  &lt;/h4&gt;  --&gt;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&lt;h4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ngFor</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="let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phoneNo</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of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user.phone</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phoneNo</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}}&lt;/h4&gt;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&lt;/div&gt;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this.user</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name: '</a:t>
            </a:r>
            <a:r>
              <a:rPr kumimoji="0" lang="en-US"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HelloTeamm</a:t>
            </a: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title: 'Developer',</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address: '123456789',</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phone: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'123456789',</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'158932142',</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'158932142',</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'123456789'</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b="0" i="0" u="none" strike="noStrike" cap="none" normalizeH="0" baseline="0" dirty="0" smtClean="0">
              <a:ln>
                <a:noFill/>
              </a:ln>
              <a:solidFill>
                <a:schemeClr val="tx1"/>
              </a:solidFill>
              <a:effectLst/>
              <a:latin typeface="Arial" pitchFamily="34" charset="0"/>
              <a:cs typeface="Arial" pitchFamily="34" charset="0"/>
            </a:endParaRP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381000"/>
            <a:ext cx="7162800" cy="2339102"/>
          </a:xfrm>
          <a:prstGeom prst="rect">
            <a:avLst/>
          </a:prstGeom>
        </p:spPr>
        <p:txBody>
          <a:bodyPr wrap="square">
            <a:spAutoFit/>
          </a:bodyPr>
          <a:lstStyle/>
          <a:p>
            <a:r>
              <a:rPr lang="en-US" sz="2000" b="1" dirty="0">
                <a:solidFill>
                  <a:srgbClr val="0070C0"/>
                </a:solidFill>
              </a:rPr>
              <a:t>Directives</a:t>
            </a:r>
            <a:r>
              <a:rPr lang="en-US" sz="2000" b="1" dirty="0" smtClean="0">
                <a:solidFill>
                  <a:srgbClr val="0070C0"/>
                </a:solidFill>
              </a:rPr>
              <a:t>:</a:t>
            </a:r>
          </a:p>
          <a:p>
            <a:r>
              <a:rPr lang="en-US" dirty="0" err="1" smtClean="0"/>
              <a:t>AngularJS</a:t>
            </a:r>
            <a:r>
              <a:rPr lang="en-US" dirty="0" smtClean="0"/>
              <a:t> directives are extended </a:t>
            </a:r>
            <a:r>
              <a:rPr lang="en-US" b="1" dirty="0" smtClean="0"/>
              <a:t>HTML</a:t>
            </a:r>
            <a:r>
              <a:rPr lang="en-US" dirty="0" smtClean="0"/>
              <a:t> attributes with the prefix </a:t>
            </a:r>
            <a:r>
              <a:rPr lang="en-US" dirty="0" err="1" smtClean="0"/>
              <a:t>ng</a:t>
            </a:r>
            <a:r>
              <a:rPr lang="en-US" dirty="0" smtClean="0"/>
              <a:t>- . The </a:t>
            </a:r>
            <a:r>
              <a:rPr lang="en-US" b="1" dirty="0" err="1" smtClean="0"/>
              <a:t>ng</a:t>
            </a:r>
            <a:r>
              <a:rPr lang="en-US" b="1" dirty="0" smtClean="0"/>
              <a:t>-app directive initializes</a:t>
            </a:r>
            <a:r>
              <a:rPr lang="en-US" dirty="0" smtClean="0"/>
              <a:t> an </a:t>
            </a:r>
            <a:r>
              <a:rPr lang="en-US" dirty="0" err="1" smtClean="0"/>
              <a:t>AngularJS</a:t>
            </a:r>
            <a:r>
              <a:rPr lang="en-US" dirty="0" smtClean="0"/>
              <a:t> application. The </a:t>
            </a:r>
            <a:r>
              <a:rPr lang="en-US" b="1" dirty="0" err="1" smtClean="0"/>
              <a:t>ng</a:t>
            </a:r>
            <a:r>
              <a:rPr lang="en-US" b="1" dirty="0" smtClean="0"/>
              <a:t>-model directive</a:t>
            </a:r>
            <a:r>
              <a:rPr lang="en-US" dirty="0" smtClean="0"/>
              <a:t> binds the value of </a:t>
            </a:r>
            <a:r>
              <a:rPr lang="en-US" b="1" dirty="0" smtClean="0"/>
              <a:t>HTML</a:t>
            </a:r>
            <a:r>
              <a:rPr lang="en-US" dirty="0" smtClean="0"/>
              <a:t> controls (input, select, </a:t>
            </a:r>
            <a:r>
              <a:rPr lang="en-US" dirty="0" err="1" smtClean="0"/>
              <a:t>textarea</a:t>
            </a:r>
            <a:r>
              <a:rPr lang="en-US" dirty="0" smtClean="0"/>
              <a:t>) to application data.</a:t>
            </a:r>
            <a:endParaRPr lang="en-US" dirty="0"/>
          </a:p>
          <a:p>
            <a:r>
              <a:rPr lang="en-US" dirty="0" err="1"/>
              <a:t>Backtiks</a:t>
            </a:r>
            <a:r>
              <a:rPr lang="en-US" dirty="0"/>
              <a:t> can be used to make more lines and readable</a:t>
            </a:r>
            <a:r>
              <a:rPr lang="en-US" dirty="0" smtClean="0"/>
              <a:t>.</a:t>
            </a:r>
          </a:p>
          <a:p>
            <a:endParaRPr lang="en-US" dirty="0"/>
          </a:p>
          <a:p>
            <a:endParaRPr lang="en-US" dirty="0"/>
          </a:p>
        </p:txBody>
      </p:sp>
      <p:pic>
        <p:nvPicPr>
          <p:cNvPr id="10241" name="Picture 1"/>
          <p:cNvPicPr>
            <a:picLocks noChangeAspect="1" noChangeArrowheads="1"/>
          </p:cNvPicPr>
          <p:nvPr/>
        </p:nvPicPr>
        <p:blipFill>
          <a:blip r:embed="rId2" cstate="print"/>
          <a:srcRect/>
          <a:stretch>
            <a:fillRect/>
          </a:stretch>
        </p:blipFill>
        <p:spPr bwMode="auto">
          <a:xfrm>
            <a:off x="2895600" y="2279072"/>
            <a:ext cx="5029200" cy="4114799"/>
          </a:xfrm>
          <a:prstGeom prst="rect">
            <a:avLst/>
          </a:prstGeom>
          <a:noFill/>
          <a:ln w="9525">
            <a:noFill/>
            <a:miter lim="800000"/>
            <a:headEnd/>
            <a:tailEnd/>
          </a:ln>
          <a:effectLst/>
        </p:spPr>
      </p:pic>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228600" y="304800"/>
            <a:ext cx="8610600" cy="5909310"/>
          </a:xfrm>
          <a:prstGeom prst="rect">
            <a:avLst/>
          </a:prstGeom>
        </p:spPr>
        <p:txBody>
          <a:bodyPr wrap="square">
            <a:spAutoFit/>
          </a:bodyPr>
          <a:lstStyle/>
          <a:p>
            <a:r>
              <a:rPr lang="en-US" dirty="0" smtClean="0"/>
              <a:t>More language choices : There are several languages that we can use to develop Angular applications. To name a few, we have</a:t>
            </a:r>
            <a:br>
              <a:rPr lang="en-US" dirty="0" smtClean="0"/>
            </a:br>
            <a:r>
              <a:rPr lang="en-US" dirty="0" smtClean="0"/>
              <a:t>1. </a:t>
            </a:r>
            <a:r>
              <a:rPr lang="en-US" dirty="0" err="1" smtClean="0"/>
              <a:t>ECMAScript</a:t>
            </a:r>
            <a:r>
              <a:rPr lang="en-US" dirty="0" smtClean="0"/>
              <a:t> 5</a:t>
            </a:r>
            <a:br>
              <a:rPr lang="en-US" dirty="0" smtClean="0"/>
            </a:br>
            <a:r>
              <a:rPr lang="en-US" dirty="0" smtClean="0"/>
              <a:t>2. </a:t>
            </a:r>
            <a:r>
              <a:rPr lang="en-US" dirty="0" err="1" smtClean="0"/>
              <a:t>ECMAScript</a:t>
            </a:r>
            <a:r>
              <a:rPr lang="en-US" dirty="0" smtClean="0"/>
              <a:t> 6 (also called ES 2015)</a:t>
            </a:r>
            <a:br>
              <a:rPr lang="en-US" dirty="0" smtClean="0"/>
            </a:br>
            <a:r>
              <a:rPr lang="en-US" dirty="0" smtClean="0"/>
              <a:t>3. </a:t>
            </a:r>
            <a:r>
              <a:rPr lang="en-US" dirty="0" err="1" smtClean="0"/>
              <a:t>TypeScript</a:t>
            </a:r>
            <a:r>
              <a:rPr lang="en-US" dirty="0" smtClean="0"/>
              <a:t> etc. </a:t>
            </a:r>
            <a:br>
              <a:rPr lang="en-US" dirty="0" smtClean="0"/>
            </a:br>
            <a:r>
              <a:rPr lang="en-US" dirty="0" smtClean="0"/>
              <a:t/>
            </a:r>
            <a:br>
              <a:rPr lang="en-US" dirty="0" smtClean="0"/>
            </a:br>
            <a:r>
              <a:rPr lang="en-US" dirty="0" smtClean="0"/>
              <a:t>Besides these 3 languages we can also use Dart, </a:t>
            </a:r>
            <a:r>
              <a:rPr lang="en-US" dirty="0" err="1" smtClean="0"/>
              <a:t>PureScript</a:t>
            </a:r>
            <a:r>
              <a:rPr lang="en-US" dirty="0" smtClean="0"/>
              <a:t>, Elm, etc, but among all these, </a:t>
            </a:r>
            <a:r>
              <a:rPr lang="en-US" dirty="0" err="1" smtClean="0"/>
              <a:t>TypeScript</a:t>
            </a:r>
            <a:r>
              <a:rPr lang="en-US" dirty="0" smtClean="0"/>
              <a:t> is the most popular language.  </a:t>
            </a:r>
            <a:br>
              <a:rPr lang="en-US" dirty="0" smtClean="0"/>
            </a:br>
            <a:r>
              <a:rPr lang="en-US" dirty="0" smtClean="0"/>
              <a:t/>
            </a:r>
            <a:br>
              <a:rPr lang="en-US" dirty="0" smtClean="0"/>
            </a:br>
            <a:r>
              <a:rPr lang="en-US" dirty="0" smtClean="0"/>
              <a:t>Angular  itself, is built using </a:t>
            </a:r>
            <a:r>
              <a:rPr lang="en-US" dirty="0" err="1" smtClean="0"/>
              <a:t>TypeScript</a:t>
            </a:r>
            <a:r>
              <a:rPr lang="en-US" dirty="0" smtClean="0"/>
              <a:t>. </a:t>
            </a:r>
            <a:r>
              <a:rPr lang="en-US" dirty="0" err="1" smtClean="0"/>
              <a:t>TypeScript</a:t>
            </a:r>
            <a:r>
              <a:rPr lang="en-US" dirty="0" smtClean="0"/>
              <a:t> has great support of </a:t>
            </a:r>
            <a:r>
              <a:rPr lang="en-US" dirty="0" err="1" smtClean="0"/>
              <a:t>ECMAScript</a:t>
            </a:r>
            <a:r>
              <a:rPr lang="en-US" dirty="0" smtClean="0"/>
              <a:t> 6 standard. So the obvious questions that come to our mind at this point are </a:t>
            </a:r>
            <a:br>
              <a:rPr lang="en-US" dirty="0" smtClean="0"/>
            </a:br>
            <a:r>
              <a:rPr lang="en-US" dirty="0" smtClean="0"/>
              <a:t>1. What is </a:t>
            </a:r>
            <a:r>
              <a:rPr lang="en-US" dirty="0" err="1" smtClean="0"/>
              <a:t>ECMAScript</a:t>
            </a:r>
            <a:r>
              <a:rPr lang="en-US" dirty="0" smtClean="0"/>
              <a:t> </a:t>
            </a:r>
            <a:br>
              <a:rPr lang="en-US" dirty="0" smtClean="0"/>
            </a:br>
            <a:r>
              <a:rPr lang="en-US" dirty="0" smtClean="0"/>
              <a:t>2. What is Type Script</a:t>
            </a:r>
          </a:p>
          <a:p>
            <a:endParaRPr lang="en-US" dirty="0" smtClean="0"/>
          </a:p>
          <a:p>
            <a:r>
              <a:rPr lang="en-US" b="1" dirty="0" smtClean="0"/>
              <a:t>What is </a:t>
            </a:r>
            <a:r>
              <a:rPr lang="en-US" b="1" dirty="0" err="1" smtClean="0"/>
              <a:t>ECMAScript</a:t>
            </a:r>
            <a:r>
              <a:rPr lang="en-US" b="1" dirty="0" smtClean="0"/>
              <a:t> :</a:t>
            </a:r>
            <a:r>
              <a:rPr lang="en-US" dirty="0" smtClean="0"/>
              <a:t> The JavaScript language standard is officially called </a:t>
            </a:r>
            <a:r>
              <a:rPr lang="en-US" dirty="0" err="1" smtClean="0"/>
              <a:t>ECMAScript</a:t>
            </a:r>
            <a:r>
              <a:rPr lang="en-US" dirty="0" smtClean="0"/>
              <a:t>. Over the past several years many versions of </a:t>
            </a:r>
            <a:r>
              <a:rPr lang="en-US" dirty="0" err="1" smtClean="0"/>
              <a:t>ECMAScript</a:t>
            </a:r>
            <a:r>
              <a:rPr lang="en-US" dirty="0" smtClean="0"/>
              <a:t> were released starting with </a:t>
            </a:r>
            <a:r>
              <a:rPr lang="en-US" dirty="0" err="1" smtClean="0"/>
              <a:t>ECMAScript</a:t>
            </a:r>
            <a:r>
              <a:rPr lang="en-US" dirty="0" smtClean="0"/>
              <a:t> version 1 all the way till </a:t>
            </a:r>
            <a:r>
              <a:rPr lang="en-US" dirty="0" err="1" smtClean="0"/>
              <a:t>ECMAScript</a:t>
            </a:r>
            <a:r>
              <a:rPr lang="en-US" dirty="0" smtClean="0"/>
              <a:t> version 7.</a:t>
            </a:r>
          </a:p>
          <a:p>
            <a:endParaRPr lang="en-US" dirty="0" smtClean="0"/>
          </a:p>
          <a:p>
            <a:endParaRPr lang="en-US" dirty="0" smtClean="0"/>
          </a:p>
          <a:p>
            <a:endParaRPr lang="en-US" dirty="0" smtClean="0"/>
          </a:p>
          <a:p>
            <a:endParaRPr lang="en-US"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flipH="1">
            <a:off x="685800" y="533400"/>
            <a:ext cx="5410200" cy="1754326"/>
          </a:xfrm>
          <a:prstGeom prst="rect">
            <a:avLst/>
          </a:prstGeom>
          <a:noFill/>
        </p:spPr>
        <p:txBody>
          <a:bodyPr wrap="square" rtlCol="0">
            <a:spAutoFit/>
          </a:bodyPr>
          <a:lstStyle/>
          <a:p>
            <a:r>
              <a:rPr lang="en-US" b="1" dirty="0" smtClean="0">
                <a:solidFill>
                  <a:schemeClr val="accent1">
                    <a:lumMod val="75000"/>
                  </a:schemeClr>
                </a:solidFill>
              </a:rPr>
              <a:t>Include Bootstrap:</a:t>
            </a:r>
          </a:p>
          <a:p>
            <a:endParaRPr lang="en-US" dirty="0"/>
          </a:p>
          <a:p>
            <a:r>
              <a:rPr lang="en-US" dirty="0" err="1" smtClean="0"/>
              <a:t>Npm</a:t>
            </a:r>
            <a:r>
              <a:rPr lang="en-US" dirty="0" smtClean="0"/>
              <a:t> install  bootstrap</a:t>
            </a:r>
          </a:p>
          <a:p>
            <a:endParaRPr lang="en-US" dirty="0"/>
          </a:p>
          <a:p>
            <a:r>
              <a:rPr lang="en-US" dirty="0" smtClean="0"/>
              <a:t>and</a:t>
            </a:r>
          </a:p>
          <a:p>
            <a:endParaRPr lang="en-US" dirty="0" smtClean="0"/>
          </a:p>
        </p:txBody>
      </p:sp>
      <p:sp>
        <p:nvSpPr>
          <p:cNvPr id="3" name="Rectangle 2"/>
          <p:cNvSpPr/>
          <p:nvPr/>
        </p:nvSpPr>
        <p:spPr>
          <a:xfrm>
            <a:off x="685800" y="2209800"/>
            <a:ext cx="7924800" cy="2585323"/>
          </a:xfrm>
          <a:prstGeom prst="rect">
            <a:avLst/>
          </a:prstGeom>
        </p:spPr>
        <p:txBody>
          <a:bodyPr wrap="square">
            <a:spAutoFit/>
          </a:bodyPr>
          <a:lstStyle/>
          <a:p>
            <a:r>
              <a:rPr lang="en-US" dirty="0" smtClean="0"/>
              <a:t> Configure </a:t>
            </a:r>
            <a:r>
              <a:rPr lang="en-US" dirty="0" err="1" smtClean="0"/>
              <a:t>angular.json</a:t>
            </a:r>
            <a:r>
              <a:rPr lang="en-US" dirty="0" smtClean="0"/>
              <a:t>:</a:t>
            </a:r>
          </a:p>
          <a:p>
            <a:endParaRPr lang="en-US" dirty="0" smtClean="0"/>
          </a:p>
          <a:p>
            <a:r>
              <a:rPr lang="en-US" dirty="0" smtClean="0"/>
              <a:t>"styles": [</a:t>
            </a:r>
          </a:p>
          <a:p>
            <a:r>
              <a:rPr lang="en-US" dirty="0" smtClean="0"/>
              <a:t>  "</a:t>
            </a:r>
            <a:r>
              <a:rPr lang="en-US" dirty="0" err="1" smtClean="0"/>
              <a:t>node_modules</a:t>
            </a:r>
            <a:r>
              <a:rPr lang="en-US" dirty="0" smtClean="0"/>
              <a:t>/bootstrap/dist/</a:t>
            </a:r>
            <a:r>
              <a:rPr lang="en-US" dirty="0" err="1" smtClean="0"/>
              <a:t>css</a:t>
            </a:r>
            <a:r>
              <a:rPr lang="en-US" dirty="0" smtClean="0"/>
              <a:t>/</a:t>
            </a:r>
            <a:r>
              <a:rPr lang="en-US" dirty="0" err="1" smtClean="0"/>
              <a:t>bootstrap.min.css</a:t>
            </a:r>
            <a:r>
              <a:rPr lang="en-US" dirty="0" smtClean="0"/>
              <a:t>",</a:t>
            </a:r>
          </a:p>
          <a:p>
            <a:r>
              <a:rPr lang="en-US" dirty="0" smtClean="0"/>
              <a:t>  "</a:t>
            </a:r>
            <a:r>
              <a:rPr lang="en-US" dirty="0" err="1" smtClean="0"/>
              <a:t>styles.scss</a:t>
            </a:r>
            <a:r>
              <a:rPr lang="en-US" dirty="0" smtClean="0"/>
              <a:t>"</a:t>
            </a:r>
          </a:p>
          <a:p>
            <a:r>
              <a:rPr lang="en-US" dirty="0" smtClean="0"/>
              <a:t>]</a:t>
            </a:r>
          </a:p>
          <a:p>
            <a:r>
              <a:rPr lang="en-US" dirty="0" smtClean="0"/>
              <a:t>2: Import directly in </a:t>
            </a:r>
            <a:r>
              <a:rPr lang="en-US" dirty="0" err="1" smtClean="0"/>
              <a:t>src</a:t>
            </a:r>
            <a:r>
              <a:rPr lang="en-US" dirty="0" smtClean="0"/>
              <a:t>/style.css or </a:t>
            </a:r>
            <a:r>
              <a:rPr lang="en-US" dirty="0" err="1" smtClean="0"/>
              <a:t>src</a:t>
            </a:r>
            <a:r>
              <a:rPr lang="en-US" dirty="0" smtClean="0"/>
              <a:t>/</a:t>
            </a:r>
            <a:r>
              <a:rPr lang="en-US" dirty="0" err="1" smtClean="0"/>
              <a:t>style.scss</a:t>
            </a:r>
            <a:r>
              <a:rPr lang="en-US" dirty="0" smtClean="0"/>
              <a:t>:</a:t>
            </a:r>
          </a:p>
          <a:p>
            <a:endParaRPr lang="en-US" dirty="0" smtClean="0"/>
          </a:p>
          <a:p>
            <a:r>
              <a:rPr lang="en-US" dirty="0" smtClean="0"/>
              <a:t>@import '~bootstrap/dist/</a:t>
            </a:r>
            <a:r>
              <a:rPr lang="en-US" dirty="0" err="1" smtClean="0"/>
              <a:t>css</a:t>
            </a:r>
            <a:r>
              <a:rPr lang="en-US" dirty="0" smtClean="0"/>
              <a:t>/</a:t>
            </a:r>
            <a:r>
              <a:rPr lang="en-US" dirty="0" err="1" smtClean="0"/>
              <a:t>bootstrap.min.css</a:t>
            </a:r>
            <a:r>
              <a:rPr lang="en-US" dirty="0" smtClean="0"/>
              <a:t>';</a:t>
            </a:r>
            <a:endParaRPr lang="en-US" dirty="0"/>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457200"/>
            <a:ext cx="7620000" cy="1754326"/>
          </a:xfrm>
          <a:prstGeom prst="rect">
            <a:avLst/>
          </a:prstGeom>
          <a:noFill/>
        </p:spPr>
        <p:txBody>
          <a:bodyPr wrap="square" rtlCol="0">
            <a:spAutoFit/>
          </a:bodyPr>
          <a:lstStyle/>
          <a:p>
            <a:r>
              <a:rPr lang="en-US" b="1" dirty="0" smtClean="0">
                <a:solidFill>
                  <a:srgbClr val="0070C0"/>
                </a:solidFill>
              </a:rPr>
              <a:t>Add a Button After Bootstrap:</a:t>
            </a:r>
          </a:p>
          <a:p>
            <a:endParaRPr lang="en-US" b="1" dirty="0">
              <a:solidFill>
                <a:schemeClr val="accent1">
                  <a:lumMod val="75000"/>
                </a:schemeClr>
              </a:solidFill>
            </a:endParaRPr>
          </a:p>
          <a:p>
            <a:r>
              <a:rPr lang="en-US" dirty="0" smtClean="0"/>
              <a:t>template</a:t>
            </a:r>
            <a:r>
              <a:rPr lang="en-US" dirty="0"/>
              <a:t>: `</a:t>
            </a:r>
          </a:p>
          <a:p>
            <a:r>
              <a:rPr lang="en-US" dirty="0"/>
              <a:t>  	</a:t>
            </a:r>
            <a:r>
              <a:rPr lang="en-US" dirty="0" smtClean="0"/>
              <a:t>	&lt;button class='</a:t>
            </a:r>
            <a:r>
              <a:rPr lang="en-US" dirty="0" err="1" smtClean="0"/>
              <a:t>btn</a:t>
            </a:r>
            <a:r>
              <a:rPr lang="en-US" dirty="0" smtClean="0"/>
              <a:t> </a:t>
            </a:r>
            <a:r>
              <a:rPr lang="en-US" dirty="0" err="1" smtClean="0"/>
              <a:t>btn</a:t>
            </a:r>
            <a:r>
              <a:rPr lang="en-US" dirty="0" smtClean="0"/>
              <a:t>-primary'&gt;Team &lt;/button&gt;</a:t>
            </a:r>
          </a:p>
          <a:p>
            <a:r>
              <a:rPr lang="en-US" dirty="0" smtClean="0"/>
              <a:t>  </a:t>
            </a:r>
            <a:r>
              <a:rPr lang="en-US" dirty="0"/>
              <a:t>`</a:t>
            </a:r>
          </a:p>
          <a:p>
            <a:endParaRPr lang="en-US" b="1" dirty="0">
              <a:solidFill>
                <a:schemeClr val="accent1">
                  <a:lumMod val="75000"/>
                </a:schemeClr>
              </a:solidFill>
            </a:endParaRPr>
          </a:p>
        </p:txBody>
      </p:sp>
      <p:sp>
        <p:nvSpPr>
          <p:cNvPr id="3" name="TextBox 2"/>
          <p:cNvSpPr txBox="1"/>
          <p:nvPr/>
        </p:nvSpPr>
        <p:spPr>
          <a:xfrm>
            <a:off x="609600" y="2133600"/>
            <a:ext cx="7148047" cy="2031325"/>
          </a:xfrm>
          <a:prstGeom prst="rect">
            <a:avLst/>
          </a:prstGeom>
          <a:noFill/>
        </p:spPr>
        <p:txBody>
          <a:bodyPr wrap="none" rtlCol="0">
            <a:spAutoFit/>
          </a:bodyPr>
          <a:lstStyle/>
          <a:p>
            <a:r>
              <a:rPr lang="en-US" b="1" dirty="0" smtClean="0">
                <a:solidFill>
                  <a:srgbClr val="0070C0"/>
                </a:solidFill>
              </a:rPr>
              <a:t>Class </a:t>
            </a:r>
            <a:r>
              <a:rPr lang="en-US" b="1" dirty="0">
                <a:solidFill>
                  <a:srgbClr val="0070C0"/>
                </a:solidFill>
              </a:rPr>
              <a:t>Binding:</a:t>
            </a:r>
          </a:p>
          <a:p>
            <a:r>
              <a:rPr lang="en-US" dirty="0"/>
              <a:t>template: </a:t>
            </a:r>
            <a:r>
              <a:rPr lang="en-US" dirty="0" smtClean="0"/>
              <a:t>`</a:t>
            </a:r>
            <a:endParaRPr lang="en-US" dirty="0"/>
          </a:p>
          <a:p>
            <a:r>
              <a:rPr lang="en-US" dirty="0"/>
              <a:t>  </a:t>
            </a:r>
            <a:r>
              <a:rPr lang="en-US" dirty="0" smtClean="0"/>
              <a:t>&lt;</a:t>
            </a:r>
            <a:r>
              <a:rPr lang="en-US" dirty="0"/>
              <a:t>button class='</a:t>
            </a:r>
            <a:r>
              <a:rPr lang="en-US" dirty="0" err="1"/>
              <a:t>btn</a:t>
            </a:r>
            <a:r>
              <a:rPr lang="en-US" dirty="0"/>
              <a:t> </a:t>
            </a:r>
            <a:r>
              <a:rPr lang="en-US" dirty="0" err="1"/>
              <a:t>btn</a:t>
            </a:r>
            <a:r>
              <a:rPr lang="en-US" dirty="0"/>
              <a:t>-primary' [</a:t>
            </a:r>
            <a:r>
              <a:rPr lang="en-US" dirty="0" err="1"/>
              <a:t>class.active</a:t>
            </a:r>
            <a:r>
              <a:rPr lang="en-US" dirty="0"/>
              <a:t>]="</a:t>
            </a:r>
            <a:r>
              <a:rPr lang="en-US" dirty="0" err="1"/>
              <a:t>isActive</a:t>
            </a:r>
            <a:r>
              <a:rPr lang="en-US" dirty="0"/>
              <a:t>"&gt;Team &lt;/button&gt;</a:t>
            </a:r>
          </a:p>
          <a:p>
            <a:r>
              <a:rPr lang="en-US" dirty="0"/>
              <a:t> </a:t>
            </a:r>
          </a:p>
          <a:p>
            <a:r>
              <a:rPr lang="en-US" dirty="0"/>
              <a:t>  </a:t>
            </a:r>
            <a:r>
              <a:rPr lang="en-US" dirty="0" smtClean="0"/>
              <a:t> </a:t>
            </a:r>
            <a:r>
              <a:rPr lang="en-US" dirty="0"/>
              <a:t>`</a:t>
            </a:r>
          </a:p>
          <a:p>
            <a:endParaRPr lang="en-US" dirty="0" smtClean="0"/>
          </a:p>
          <a:p>
            <a:endParaRPr lang="en-US" dirty="0"/>
          </a:p>
        </p:txBody>
      </p:sp>
      <p:pic>
        <p:nvPicPr>
          <p:cNvPr id="4" name="Picture 3"/>
          <p:cNvPicPr/>
          <p:nvPr/>
        </p:nvPicPr>
        <p:blipFill>
          <a:blip r:embed="rId2" cstate="print"/>
          <a:srcRect/>
          <a:stretch>
            <a:fillRect/>
          </a:stretch>
        </p:blipFill>
        <p:spPr bwMode="auto">
          <a:xfrm>
            <a:off x="1676400" y="3733800"/>
            <a:ext cx="5943600" cy="2526666"/>
          </a:xfrm>
          <a:prstGeom prst="rect">
            <a:avLst/>
          </a:prstGeom>
          <a:noFill/>
          <a:ln w="9525">
            <a:noFill/>
            <a:miter lim="800000"/>
            <a:headEnd/>
            <a:tailEnd/>
          </a:ln>
        </p:spPr>
      </p:pic>
      <p:sp>
        <p:nvSpPr>
          <p:cNvPr id="5" name="Footer Placeholder 4"/>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304800"/>
            <a:ext cx="1896353" cy="646331"/>
          </a:xfrm>
          <a:prstGeom prst="rect">
            <a:avLst/>
          </a:prstGeom>
          <a:noFill/>
        </p:spPr>
        <p:txBody>
          <a:bodyPr wrap="none" rtlCol="0">
            <a:spAutoFit/>
          </a:bodyPr>
          <a:lstStyle/>
          <a:p>
            <a:r>
              <a:rPr lang="en-US" b="1" dirty="0" smtClean="0">
                <a:solidFill>
                  <a:srgbClr val="0070C0"/>
                </a:solidFill>
              </a:rPr>
              <a:t>Two Way Binding:</a:t>
            </a:r>
          </a:p>
          <a:p>
            <a:endParaRPr lang="en-US" b="1" dirty="0">
              <a:solidFill>
                <a:schemeClr val="accent1">
                  <a:lumMod val="75000"/>
                </a:schemeClr>
              </a:solidFill>
            </a:endParaRPr>
          </a:p>
        </p:txBody>
      </p:sp>
      <p:sp>
        <p:nvSpPr>
          <p:cNvPr id="13313" name="Rectangle 1"/>
          <p:cNvSpPr>
            <a:spLocks noChangeArrowheads="1"/>
          </p:cNvSpPr>
          <p:nvPr/>
        </p:nvSpPr>
        <p:spPr bwMode="auto">
          <a:xfrm>
            <a:off x="838200" y="990600"/>
            <a:ext cx="5257800" cy="403187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import { Component,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from '@angular/core';</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@Component({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selector: 'app-courses',</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templateUrl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courses.component.html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styleUrls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courses.component.css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template: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&lt;input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ngModel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)]="name" type="text"&gt;  {{ name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export class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implements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name="";</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constructor() {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ngOnInit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2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13314" name="Picture 2"/>
          <p:cNvPicPr>
            <a:picLocks noChangeAspect="1" noChangeArrowheads="1"/>
          </p:cNvPicPr>
          <p:nvPr/>
        </p:nvPicPr>
        <p:blipFill>
          <a:blip r:embed="rId2" cstate="print"/>
          <a:srcRect/>
          <a:stretch>
            <a:fillRect/>
          </a:stretch>
        </p:blipFill>
        <p:spPr bwMode="auto">
          <a:xfrm>
            <a:off x="5257800" y="4572000"/>
            <a:ext cx="3352800" cy="1066800"/>
          </a:xfrm>
          <a:prstGeom prst="rect">
            <a:avLst/>
          </a:prstGeom>
          <a:noFill/>
          <a:ln w="9525">
            <a:noFill/>
            <a:miter lim="800000"/>
            <a:headEnd/>
            <a:tailEnd/>
          </a:ln>
          <a:effectLst/>
        </p:spPr>
      </p:pic>
      <p:sp>
        <p:nvSpPr>
          <p:cNvPr id="5" name="Footer Placeholder 4"/>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
          <p:cNvSpPr>
            <a:spLocks noChangeArrowheads="1"/>
          </p:cNvSpPr>
          <p:nvPr/>
        </p:nvSpPr>
        <p:spPr bwMode="auto">
          <a:xfrm>
            <a:off x="685800" y="228600"/>
            <a:ext cx="7696200" cy="624786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smtClean="0">
                <a:ln>
                  <a:noFill/>
                </a:ln>
                <a:solidFill>
                  <a:srgbClr val="0070C0"/>
                </a:solidFill>
                <a:effectLst/>
                <a:latin typeface="Calibri" pitchFamily="34" charset="0"/>
                <a:ea typeface="Calibri" pitchFamily="34" charset="0"/>
                <a:cs typeface="Times New Roman" pitchFamily="18" charset="0"/>
              </a:rPr>
              <a:t>Pipes:</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1" i="0" u="none" strike="noStrike" cap="none" normalizeH="0" baseline="0" dirty="0" smtClean="0">
              <a:ln>
                <a:noFill/>
              </a:ln>
              <a:solidFill>
                <a:schemeClr val="accent1">
                  <a:lumMod val="75000"/>
                </a:schemeClr>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import { Component,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from '@angular/core';</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@Component({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selector: 'app-courses',</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templateUrl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courses.component.html</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styleUrls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courses.component.css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template: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lang="en-US" sz="1600" dirty="0">
                <a:latin typeface="Calibri" pitchFamily="34" charset="0"/>
                <a:ea typeface="Calibri" pitchFamily="34" charset="0"/>
                <a:cs typeface="Times New Roman" pitchFamily="18" charset="0"/>
              </a:rPr>
              <a:t> </a:t>
            </a:r>
            <a:r>
              <a:rPr lang="en-US" sz="1600" dirty="0" smtClean="0">
                <a:latin typeface="Calibri" pitchFamily="34" charset="0"/>
                <a:ea typeface="Calibri" pitchFamily="34" charset="0"/>
                <a:cs typeface="Times New Roman" pitchFamily="18" charset="0"/>
              </a:rPr>
              <a:t>    </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course.title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|uppercase}} &lt;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br</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course.students</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number}}  &lt;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br</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course.rating</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number}}  &lt;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br</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course.price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currency:'AUD</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&lt;</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br</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/&gt;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course.releaseDate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date:'shortDate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export class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CoursesComponent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implements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OnInit</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course =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title: "Hi Team Angular Tutorial",</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rating: 4.975,</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students: 30124,</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price: 190.25,</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r>
              <a:rPr kumimoji="0" lang="en-US" sz="1600" b="0" i="0" u="none" strike="noStrike" cap="none" normalizeH="0" baseline="0" dirty="0" err="1" smtClean="0">
                <a:ln>
                  <a:noFill/>
                </a:ln>
                <a:solidFill>
                  <a:schemeClr val="tx1"/>
                </a:solidFill>
                <a:effectLst/>
                <a:latin typeface="Calibri" pitchFamily="34" charset="0"/>
                <a:ea typeface="Calibri" pitchFamily="34" charset="0"/>
                <a:cs typeface="Times New Roman" pitchFamily="18" charset="0"/>
              </a:rPr>
              <a:t>releaseDate</a:t>
            </a: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new Date(2018,4.1)</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  </a:t>
            </a:r>
            <a:endParaRPr kumimoji="0" lang="en-US" sz="105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a:t>
            </a:r>
            <a:endParaRPr kumimoji="0" lang="en-US" sz="2800" b="0" i="0" u="none" strike="noStrike" cap="none" normalizeH="0" baseline="0" dirty="0" smtClean="0">
              <a:ln>
                <a:noFill/>
              </a:ln>
              <a:solidFill>
                <a:schemeClr val="tx1"/>
              </a:solidFill>
              <a:effectLst/>
              <a:latin typeface="Arial" pitchFamily="34" charset="0"/>
              <a:cs typeface="Arial" pitchFamily="34" charset="0"/>
            </a:endParaRP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612845"/>
            <a:ext cx="8153400" cy="3693319"/>
          </a:xfrm>
          <a:prstGeom prst="rect">
            <a:avLst/>
          </a:prstGeom>
        </p:spPr>
        <p:txBody>
          <a:bodyPr wrap="square">
            <a:spAutoFit/>
          </a:bodyPr>
          <a:lstStyle/>
          <a:p>
            <a:r>
              <a:rPr lang="en-US" sz="2000" b="1" dirty="0" smtClean="0">
                <a:solidFill>
                  <a:srgbClr val="0070C0"/>
                </a:solidFill>
              </a:rPr>
              <a:t>Angular routing:</a:t>
            </a:r>
          </a:p>
          <a:p>
            <a:endParaRPr lang="en-US" dirty="0" smtClean="0"/>
          </a:p>
          <a:p>
            <a:r>
              <a:rPr lang="en-US" dirty="0" smtClean="0"/>
              <a:t>Web applications can have different sections that correspond to different URLs, and supporting those sections programmatically is called routing.</a:t>
            </a:r>
          </a:p>
          <a:p>
            <a:r>
              <a:rPr lang="en-US" dirty="0" smtClean="0"/>
              <a:t>In Simple words, As per </a:t>
            </a:r>
            <a:r>
              <a:rPr lang="en-US" dirty="0" err="1" smtClean="0"/>
              <a:t>Url</a:t>
            </a:r>
            <a:r>
              <a:rPr lang="en-US" dirty="0" smtClean="0"/>
              <a:t>, open different angular components is called routing.</a:t>
            </a:r>
          </a:p>
          <a:p>
            <a:endParaRPr lang="en-US" dirty="0" smtClean="0"/>
          </a:p>
          <a:p>
            <a:r>
              <a:rPr lang="en-US" dirty="0" smtClean="0"/>
              <a:t>URL	                                                                           Component</a:t>
            </a:r>
          </a:p>
          <a:p>
            <a:r>
              <a:rPr lang="en-US" dirty="0" smtClean="0"/>
              <a:t>http://localhost:4200/home	                                 </a:t>
            </a:r>
            <a:r>
              <a:rPr lang="en-US" dirty="0" err="1" smtClean="0"/>
              <a:t>Home.component</a:t>
            </a:r>
            <a:endParaRPr lang="en-US" dirty="0" smtClean="0"/>
          </a:p>
          <a:p>
            <a:r>
              <a:rPr lang="en-US" dirty="0" smtClean="0"/>
              <a:t>http://localhost:4200/aboutus	               </a:t>
            </a:r>
            <a:r>
              <a:rPr lang="en-US" dirty="0" err="1" smtClean="0"/>
              <a:t>Aboutus.component</a:t>
            </a:r>
            <a:endParaRPr lang="en-US" dirty="0" smtClean="0"/>
          </a:p>
          <a:p>
            <a:r>
              <a:rPr lang="en-US" dirty="0" smtClean="0"/>
              <a:t>http://localhost:4200/contactus	               </a:t>
            </a:r>
            <a:r>
              <a:rPr lang="en-US" dirty="0" err="1" smtClean="0"/>
              <a:t>ContactUs.Component</a:t>
            </a:r>
            <a:endParaRPr lang="en-US" dirty="0" smtClean="0"/>
          </a:p>
          <a:p>
            <a:endParaRPr lang="en-US" dirty="0" smtClean="0"/>
          </a:p>
          <a:p>
            <a:r>
              <a:rPr lang="en-US" dirty="0" smtClean="0"/>
              <a:t>Package that must be import:</a:t>
            </a:r>
          </a:p>
          <a:p>
            <a:r>
              <a:rPr lang="en-US" dirty="0" smtClean="0"/>
              <a:t>import { Routes, </a:t>
            </a:r>
            <a:r>
              <a:rPr lang="en-US" dirty="0" err="1" smtClean="0"/>
              <a:t>RouterModule</a:t>
            </a:r>
            <a:r>
              <a:rPr lang="en-US" dirty="0" smtClean="0"/>
              <a:t> } from ‘@angular/Router’;</a:t>
            </a:r>
            <a:endParaRPr lang="en-US" dirty="0"/>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228600"/>
            <a:ext cx="8305800" cy="6801862"/>
          </a:xfrm>
          <a:prstGeom prst="rect">
            <a:avLst/>
          </a:prstGeom>
        </p:spPr>
        <p:txBody>
          <a:bodyPr wrap="square">
            <a:spAutoFit/>
          </a:bodyPr>
          <a:lstStyle/>
          <a:p>
            <a:pPr fontAlgn="base"/>
            <a:r>
              <a:rPr lang="en-US" b="1" dirty="0" smtClean="0"/>
              <a:t>Example:</a:t>
            </a:r>
            <a:endParaRPr lang="en-US" dirty="0" smtClean="0"/>
          </a:p>
          <a:p>
            <a:pPr fontAlgn="base"/>
            <a:r>
              <a:rPr lang="en-US" dirty="0" smtClean="0"/>
              <a:t>Step1 : First Create three components </a:t>
            </a:r>
            <a:r>
              <a:rPr lang="en-US" dirty="0" err="1" smtClean="0"/>
              <a:t>home,aboutus,contactus</a:t>
            </a:r>
            <a:r>
              <a:rPr lang="en-US" dirty="0" smtClean="0"/>
              <a:t>.</a:t>
            </a:r>
          </a:p>
          <a:p>
            <a:pPr fontAlgn="base"/>
            <a:r>
              <a:rPr lang="en-US" dirty="0" smtClean="0"/>
              <a:t>Step2: Configure </a:t>
            </a:r>
            <a:r>
              <a:rPr lang="en-US" dirty="0" err="1" smtClean="0"/>
              <a:t>app.module.ts</a:t>
            </a:r>
            <a:r>
              <a:rPr lang="en-US" dirty="0" smtClean="0"/>
              <a:t> as follows.</a:t>
            </a:r>
          </a:p>
          <a:p>
            <a:pPr fontAlgn="base"/>
            <a:endParaRPr lang="en-US" dirty="0" smtClean="0"/>
          </a:p>
          <a:p>
            <a:pPr fontAlgn="base"/>
            <a:r>
              <a:rPr lang="en-US" sz="1400" dirty="0" smtClean="0"/>
              <a:t>import { </a:t>
            </a:r>
            <a:r>
              <a:rPr lang="en-US" sz="1400" dirty="0" err="1" smtClean="0"/>
              <a:t>BrowserModule</a:t>
            </a:r>
            <a:r>
              <a:rPr lang="en-US" sz="1400" dirty="0" smtClean="0"/>
              <a:t> } from '@angular/platform-browser';</a:t>
            </a:r>
          </a:p>
          <a:p>
            <a:pPr fontAlgn="base"/>
            <a:r>
              <a:rPr lang="en-US" sz="1400" dirty="0" smtClean="0"/>
              <a:t>import { </a:t>
            </a:r>
            <a:r>
              <a:rPr lang="en-US" sz="1400" dirty="0" err="1" smtClean="0"/>
              <a:t>NgModule</a:t>
            </a:r>
            <a:r>
              <a:rPr lang="en-US" sz="1400" dirty="0" smtClean="0"/>
              <a:t>, Component } from '@angular/core';</a:t>
            </a:r>
          </a:p>
          <a:p>
            <a:pPr fontAlgn="base"/>
            <a:r>
              <a:rPr lang="en-US" sz="1400" dirty="0" smtClean="0"/>
              <a:t>import { </a:t>
            </a:r>
            <a:r>
              <a:rPr lang="en-US" sz="1400" dirty="0" err="1" smtClean="0"/>
              <a:t>FormsModule</a:t>
            </a:r>
            <a:r>
              <a:rPr lang="en-US" sz="1400" dirty="0" smtClean="0"/>
              <a:t> } from '@angular/forms';</a:t>
            </a:r>
          </a:p>
          <a:p>
            <a:pPr fontAlgn="base"/>
            <a:r>
              <a:rPr lang="en-US" sz="1400" dirty="0" smtClean="0"/>
              <a:t>import { </a:t>
            </a:r>
            <a:r>
              <a:rPr lang="en-US" sz="1400" dirty="0" err="1" smtClean="0"/>
              <a:t>HttpModule</a:t>
            </a:r>
            <a:r>
              <a:rPr lang="en-US" sz="1400" dirty="0" smtClean="0"/>
              <a:t> } from '@angular/http';</a:t>
            </a:r>
          </a:p>
          <a:p>
            <a:pPr fontAlgn="base"/>
            <a:r>
              <a:rPr lang="en-US" sz="1400" dirty="0" smtClean="0"/>
              <a:t>import { Routes, </a:t>
            </a:r>
            <a:r>
              <a:rPr lang="en-US" sz="1400" dirty="0" err="1" smtClean="0"/>
              <a:t>RouterModule</a:t>
            </a:r>
            <a:r>
              <a:rPr lang="en-US" sz="1400" dirty="0" smtClean="0"/>
              <a:t> } from '@angular/Router';</a:t>
            </a:r>
          </a:p>
          <a:p>
            <a:pPr fontAlgn="base"/>
            <a:r>
              <a:rPr lang="en-US" sz="1400" dirty="0" smtClean="0"/>
              <a:t> import { </a:t>
            </a:r>
            <a:r>
              <a:rPr lang="en-US" sz="1400" dirty="0" err="1" smtClean="0"/>
              <a:t>AppComponent</a:t>
            </a:r>
            <a:r>
              <a:rPr lang="en-US" sz="1400" dirty="0" smtClean="0"/>
              <a:t> } from './</a:t>
            </a:r>
            <a:r>
              <a:rPr lang="en-US" sz="1400" dirty="0" err="1" smtClean="0"/>
              <a:t>app.component</a:t>
            </a:r>
            <a:r>
              <a:rPr lang="en-US" sz="1400" dirty="0" smtClean="0"/>
              <a:t>';</a:t>
            </a:r>
          </a:p>
          <a:p>
            <a:pPr fontAlgn="base"/>
            <a:r>
              <a:rPr lang="en-US" sz="1400" dirty="0" smtClean="0"/>
              <a:t> import { </a:t>
            </a:r>
            <a:r>
              <a:rPr lang="en-US" sz="1400" dirty="0" err="1" smtClean="0"/>
              <a:t>AboutusComponent</a:t>
            </a:r>
            <a:r>
              <a:rPr lang="en-US" sz="1400" dirty="0" smtClean="0"/>
              <a:t> } from './</a:t>
            </a:r>
            <a:r>
              <a:rPr lang="en-US" sz="1400" dirty="0" err="1" smtClean="0"/>
              <a:t>aboutus</a:t>
            </a:r>
            <a:r>
              <a:rPr lang="en-US" sz="1400" dirty="0" smtClean="0"/>
              <a:t>/</a:t>
            </a:r>
            <a:r>
              <a:rPr lang="en-US" sz="1400" dirty="0" err="1" smtClean="0"/>
              <a:t>aboutus.component</a:t>
            </a:r>
            <a:r>
              <a:rPr lang="en-US" sz="1400" dirty="0" smtClean="0"/>
              <a:t>';</a:t>
            </a:r>
          </a:p>
          <a:p>
            <a:pPr fontAlgn="base"/>
            <a:r>
              <a:rPr lang="en-US" sz="1400" dirty="0" smtClean="0"/>
              <a:t>import { </a:t>
            </a:r>
            <a:r>
              <a:rPr lang="en-US" sz="1400" dirty="0" err="1" smtClean="0"/>
              <a:t>ContactusComponent</a:t>
            </a:r>
            <a:r>
              <a:rPr lang="en-US" sz="1400" dirty="0" smtClean="0"/>
              <a:t> } from './</a:t>
            </a:r>
            <a:r>
              <a:rPr lang="en-US" sz="1400" dirty="0" err="1" smtClean="0"/>
              <a:t>contactus</a:t>
            </a:r>
            <a:r>
              <a:rPr lang="en-US" sz="1400" dirty="0" smtClean="0"/>
              <a:t>/</a:t>
            </a:r>
            <a:r>
              <a:rPr lang="en-US" sz="1400" dirty="0" err="1" smtClean="0"/>
              <a:t>contactus.component</a:t>
            </a:r>
            <a:r>
              <a:rPr lang="en-US" sz="1400" dirty="0" smtClean="0"/>
              <a:t>';</a:t>
            </a:r>
          </a:p>
          <a:p>
            <a:pPr fontAlgn="base"/>
            <a:r>
              <a:rPr lang="en-US" sz="1400" dirty="0" smtClean="0"/>
              <a:t>import { </a:t>
            </a:r>
            <a:r>
              <a:rPr lang="en-US" sz="1400" dirty="0" err="1" smtClean="0"/>
              <a:t>HomeComponent</a:t>
            </a:r>
            <a:r>
              <a:rPr lang="en-US" sz="1400" dirty="0" smtClean="0"/>
              <a:t> } from './home/</a:t>
            </a:r>
            <a:r>
              <a:rPr lang="en-US" sz="1400" dirty="0" err="1" smtClean="0"/>
              <a:t>home.component</a:t>
            </a:r>
            <a:r>
              <a:rPr lang="en-US" sz="1400" dirty="0" smtClean="0"/>
              <a:t>';</a:t>
            </a:r>
          </a:p>
          <a:p>
            <a:pPr fontAlgn="base"/>
            <a:r>
              <a:rPr lang="en-US" sz="1400" dirty="0" smtClean="0"/>
              <a:t> </a:t>
            </a:r>
          </a:p>
          <a:p>
            <a:pPr fontAlgn="base"/>
            <a:r>
              <a:rPr lang="en-US" sz="1400" dirty="0" smtClean="0"/>
              <a:t> </a:t>
            </a:r>
          </a:p>
          <a:p>
            <a:pPr fontAlgn="base"/>
            <a:r>
              <a:rPr lang="en-US" sz="1400" dirty="0" smtClean="0"/>
              <a:t>const </a:t>
            </a:r>
            <a:r>
              <a:rPr lang="en-US" sz="1400" dirty="0" err="1" smtClean="0"/>
              <a:t>AppRoutes</a:t>
            </a:r>
            <a:r>
              <a:rPr lang="en-US" sz="1400" dirty="0" smtClean="0"/>
              <a:t>: Routes = [</a:t>
            </a:r>
          </a:p>
          <a:p>
            <a:pPr fontAlgn="base"/>
            <a:r>
              <a:rPr lang="en-US" sz="1400" dirty="0" smtClean="0"/>
              <a:t>  { path: 'about', component: </a:t>
            </a:r>
            <a:r>
              <a:rPr lang="en-US" sz="1400" dirty="0" err="1" smtClean="0"/>
              <a:t>AboutusComponent</a:t>
            </a:r>
            <a:r>
              <a:rPr lang="en-US" sz="1400" dirty="0" smtClean="0"/>
              <a:t> },</a:t>
            </a:r>
          </a:p>
          <a:p>
            <a:pPr fontAlgn="base"/>
            <a:r>
              <a:rPr lang="en-US" sz="1400" dirty="0" smtClean="0"/>
              <a:t>  { path: 'Home', component: </a:t>
            </a:r>
            <a:r>
              <a:rPr lang="en-US" sz="1400" dirty="0" err="1" smtClean="0"/>
              <a:t>HomeComponent</a:t>
            </a:r>
            <a:r>
              <a:rPr lang="en-US" sz="1400" dirty="0" smtClean="0"/>
              <a:t> },</a:t>
            </a:r>
          </a:p>
          <a:p>
            <a:pPr fontAlgn="base"/>
            <a:r>
              <a:rPr lang="en-US" sz="1400" dirty="0" smtClean="0"/>
              <a:t>  { path: '</a:t>
            </a:r>
            <a:r>
              <a:rPr lang="en-US" sz="1400" dirty="0" err="1" smtClean="0"/>
              <a:t>ContactUs</a:t>
            </a:r>
            <a:r>
              <a:rPr lang="en-US" sz="1400" dirty="0" smtClean="0"/>
              <a:t>', component: </a:t>
            </a:r>
            <a:r>
              <a:rPr lang="en-US" sz="1400" dirty="0" err="1" smtClean="0"/>
              <a:t>ContactusComponent</a:t>
            </a:r>
            <a:r>
              <a:rPr lang="en-US" sz="1400" dirty="0" smtClean="0"/>
              <a:t> }</a:t>
            </a:r>
          </a:p>
          <a:p>
            <a:pPr fontAlgn="base"/>
            <a:r>
              <a:rPr lang="en-US" sz="1400" dirty="0" smtClean="0"/>
              <a:t>]</a:t>
            </a:r>
          </a:p>
          <a:p>
            <a:pPr fontAlgn="base"/>
            <a:r>
              <a:rPr lang="en-US" sz="1400" dirty="0" smtClean="0"/>
              <a:t> </a:t>
            </a:r>
          </a:p>
          <a:p>
            <a:pPr fontAlgn="base"/>
            <a:r>
              <a:rPr lang="en-US" sz="1400" dirty="0" smtClean="0"/>
              <a:t>@</a:t>
            </a:r>
            <a:r>
              <a:rPr lang="en-US" sz="1400" dirty="0" err="1" smtClean="0"/>
              <a:t>NgModule</a:t>
            </a:r>
            <a:r>
              <a:rPr lang="en-US" sz="1400" dirty="0" smtClean="0"/>
              <a:t>({</a:t>
            </a:r>
          </a:p>
          <a:p>
            <a:pPr fontAlgn="base"/>
            <a:r>
              <a:rPr lang="en-US" sz="1400" dirty="0" smtClean="0"/>
              <a:t>  declarations: [</a:t>
            </a:r>
          </a:p>
          <a:p>
            <a:pPr fontAlgn="base"/>
            <a:r>
              <a:rPr lang="en-US" sz="1400" dirty="0" smtClean="0"/>
              <a:t>    </a:t>
            </a:r>
            <a:r>
              <a:rPr lang="en-US" sz="1400" dirty="0" err="1" smtClean="0"/>
              <a:t>AppComponent</a:t>
            </a:r>
            <a:r>
              <a:rPr lang="en-US" sz="1400" dirty="0" smtClean="0"/>
              <a:t>,</a:t>
            </a:r>
          </a:p>
          <a:p>
            <a:pPr fontAlgn="base"/>
            <a:r>
              <a:rPr lang="en-US" sz="1400" dirty="0" smtClean="0"/>
              <a:t>    </a:t>
            </a:r>
            <a:r>
              <a:rPr lang="en-US" sz="1400" dirty="0" err="1" smtClean="0"/>
              <a:t>AboutusComponent</a:t>
            </a:r>
            <a:r>
              <a:rPr lang="en-US" sz="1400" dirty="0" smtClean="0"/>
              <a:t>,</a:t>
            </a:r>
          </a:p>
          <a:p>
            <a:pPr fontAlgn="base"/>
            <a:r>
              <a:rPr lang="en-US" sz="1400" dirty="0" smtClean="0"/>
              <a:t>    </a:t>
            </a:r>
            <a:r>
              <a:rPr lang="en-US" sz="1400" dirty="0" err="1" smtClean="0"/>
              <a:t>ContactusComponent</a:t>
            </a:r>
            <a:r>
              <a:rPr lang="en-US" sz="1400" dirty="0" smtClean="0"/>
              <a:t>,</a:t>
            </a:r>
          </a:p>
          <a:p>
            <a:pPr fontAlgn="base"/>
            <a:r>
              <a:rPr lang="en-US" sz="1400" dirty="0" smtClean="0"/>
              <a:t>    </a:t>
            </a:r>
            <a:r>
              <a:rPr lang="en-US" sz="1400" dirty="0" err="1" smtClean="0"/>
              <a:t>HomeComponent</a:t>
            </a:r>
            <a:r>
              <a:rPr lang="en-US" sz="1400" dirty="0" smtClean="0"/>
              <a:t>,</a:t>
            </a:r>
          </a:p>
          <a:p>
            <a:pPr fontAlgn="base"/>
            <a:r>
              <a:rPr lang="en-US" sz="1400" dirty="0" smtClean="0"/>
              <a:t> </a:t>
            </a:r>
          </a:p>
          <a:p>
            <a:pPr fontAlgn="base"/>
            <a:r>
              <a:rPr lang="en-US" sz="1400" dirty="0" smtClean="0"/>
              <a:t>  ],</a:t>
            </a:r>
          </a:p>
        </p:txBody>
      </p:sp>
      <p:sp>
        <p:nvSpPr>
          <p:cNvPr id="3" name="Rectangle 2"/>
          <p:cNvSpPr/>
          <p:nvPr/>
        </p:nvSpPr>
        <p:spPr>
          <a:xfrm>
            <a:off x="5334000" y="3429000"/>
            <a:ext cx="4572000" cy="3139321"/>
          </a:xfrm>
          <a:prstGeom prst="rect">
            <a:avLst/>
          </a:prstGeom>
        </p:spPr>
        <p:txBody>
          <a:bodyPr>
            <a:spAutoFit/>
          </a:bodyPr>
          <a:lstStyle/>
          <a:p>
            <a:pPr fontAlgn="base"/>
            <a:r>
              <a:rPr lang="en-US" dirty="0" smtClean="0"/>
              <a:t> imports: [</a:t>
            </a:r>
          </a:p>
          <a:p>
            <a:pPr fontAlgn="base"/>
            <a:r>
              <a:rPr lang="en-US" dirty="0" smtClean="0"/>
              <a:t>    </a:t>
            </a:r>
            <a:r>
              <a:rPr lang="en-US" dirty="0" err="1" smtClean="0"/>
              <a:t>BrowserModule</a:t>
            </a:r>
            <a:r>
              <a:rPr lang="en-US" dirty="0" smtClean="0"/>
              <a:t>,</a:t>
            </a:r>
          </a:p>
          <a:p>
            <a:pPr fontAlgn="base"/>
            <a:r>
              <a:rPr lang="en-US" dirty="0" smtClean="0"/>
              <a:t>    </a:t>
            </a:r>
            <a:r>
              <a:rPr lang="en-US" dirty="0" err="1" smtClean="0"/>
              <a:t>FormsModule</a:t>
            </a:r>
            <a:r>
              <a:rPr lang="en-US" dirty="0" smtClean="0"/>
              <a:t>,</a:t>
            </a:r>
          </a:p>
          <a:p>
            <a:pPr fontAlgn="base"/>
            <a:r>
              <a:rPr lang="en-US" dirty="0" smtClean="0"/>
              <a:t>    </a:t>
            </a:r>
            <a:r>
              <a:rPr lang="en-US" dirty="0" err="1" smtClean="0"/>
              <a:t>HttpModule</a:t>
            </a:r>
            <a:r>
              <a:rPr lang="en-US" dirty="0" smtClean="0"/>
              <a:t>,</a:t>
            </a:r>
          </a:p>
          <a:p>
            <a:pPr fontAlgn="base"/>
            <a:r>
              <a:rPr lang="en-US" dirty="0" smtClean="0"/>
              <a:t>    </a:t>
            </a:r>
            <a:r>
              <a:rPr lang="en-US" dirty="0" err="1" smtClean="0"/>
              <a:t>RouterModule.forRoot</a:t>
            </a:r>
            <a:r>
              <a:rPr lang="en-US" dirty="0" smtClean="0"/>
              <a:t>(</a:t>
            </a:r>
            <a:r>
              <a:rPr lang="en-US" dirty="0" err="1" smtClean="0"/>
              <a:t>AppRoutes</a:t>
            </a:r>
            <a:r>
              <a:rPr lang="en-US" dirty="0" smtClean="0"/>
              <a:t>)</a:t>
            </a:r>
          </a:p>
          <a:p>
            <a:pPr fontAlgn="base"/>
            <a:r>
              <a:rPr lang="en-US" dirty="0" smtClean="0"/>
              <a:t>  ],</a:t>
            </a:r>
          </a:p>
          <a:p>
            <a:pPr fontAlgn="base"/>
            <a:r>
              <a:rPr lang="en-US" dirty="0" smtClean="0"/>
              <a:t>  // Add provider</a:t>
            </a:r>
          </a:p>
          <a:p>
            <a:pPr fontAlgn="base"/>
            <a:r>
              <a:rPr lang="en-US" dirty="0" smtClean="0"/>
              <a:t>  providers: [],</a:t>
            </a:r>
          </a:p>
          <a:p>
            <a:pPr fontAlgn="base"/>
            <a:r>
              <a:rPr lang="en-US" dirty="0" smtClean="0"/>
              <a:t>  bootstrap: [</a:t>
            </a:r>
            <a:r>
              <a:rPr lang="en-US" dirty="0" err="1" smtClean="0"/>
              <a:t>AppComponent</a:t>
            </a:r>
            <a:r>
              <a:rPr lang="en-US" dirty="0" smtClean="0"/>
              <a:t>]</a:t>
            </a:r>
          </a:p>
          <a:p>
            <a:pPr fontAlgn="base"/>
            <a:r>
              <a:rPr lang="en-US" dirty="0" smtClean="0"/>
              <a:t>})</a:t>
            </a:r>
          </a:p>
          <a:p>
            <a:pPr fontAlgn="base"/>
            <a:r>
              <a:rPr lang="en-US" dirty="0" smtClean="0"/>
              <a:t>export class </a:t>
            </a:r>
            <a:r>
              <a:rPr lang="en-US" dirty="0" err="1" smtClean="0"/>
              <a:t>AppModule</a:t>
            </a:r>
            <a:r>
              <a:rPr lang="en-US" dirty="0" smtClean="0"/>
              <a:t> { }</a:t>
            </a:r>
            <a:endParaRPr lang="en-US" dirty="0"/>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381000"/>
            <a:ext cx="4486613" cy="369332"/>
          </a:xfrm>
          <a:prstGeom prst="rect">
            <a:avLst/>
          </a:prstGeom>
          <a:noFill/>
        </p:spPr>
        <p:txBody>
          <a:bodyPr wrap="none" rtlCol="0">
            <a:spAutoFit/>
          </a:bodyPr>
          <a:lstStyle/>
          <a:p>
            <a:r>
              <a:rPr lang="en-US" dirty="0" smtClean="0"/>
              <a:t>Make changes in </a:t>
            </a:r>
            <a:r>
              <a:rPr lang="en-US" dirty="0" err="1" smtClean="0"/>
              <a:t>app.component.ts</a:t>
            </a:r>
            <a:r>
              <a:rPr lang="en-US" dirty="0" smtClean="0"/>
              <a:t> as follows</a:t>
            </a:r>
            <a:endParaRPr lang="en-US" dirty="0"/>
          </a:p>
        </p:txBody>
      </p:sp>
      <p:sp>
        <p:nvSpPr>
          <p:cNvPr id="4" name="Rectangle 3"/>
          <p:cNvSpPr/>
          <p:nvPr/>
        </p:nvSpPr>
        <p:spPr>
          <a:xfrm>
            <a:off x="1066800" y="990600"/>
            <a:ext cx="8305800" cy="5078313"/>
          </a:xfrm>
          <a:prstGeom prst="rect">
            <a:avLst/>
          </a:prstGeom>
        </p:spPr>
        <p:txBody>
          <a:bodyPr wrap="square">
            <a:spAutoFit/>
          </a:bodyPr>
          <a:lstStyle/>
          <a:p>
            <a:r>
              <a:rPr lang="en-US" dirty="0" smtClean="0"/>
              <a:t>import { Component } from '@angular/core';</a:t>
            </a:r>
          </a:p>
          <a:p>
            <a:r>
              <a:rPr lang="en-US" dirty="0" smtClean="0"/>
              <a:t>@Component({</a:t>
            </a:r>
          </a:p>
          <a:p>
            <a:r>
              <a:rPr lang="en-US" dirty="0" smtClean="0"/>
              <a:t>  selector: 'app-root',</a:t>
            </a:r>
          </a:p>
          <a:p>
            <a:r>
              <a:rPr lang="en-US" dirty="0" smtClean="0"/>
              <a:t>  template: `</a:t>
            </a:r>
          </a:p>
          <a:p>
            <a:r>
              <a:rPr lang="en-US" dirty="0" smtClean="0"/>
              <a:t> &lt;router-outlet&gt;&lt;/router-outlet&gt;</a:t>
            </a:r>
          </a:p>
          <a:p>
            <a:r>
              <a:rPr lang="en-US" dirty="0" smtClean="0"/>
              <a:t>    `,</a:t>
            </a:r>
          </a:p>
          <a:p>
            <a:r>
              <a:rPr lang="en-US" dirty="0" smtClean="0"/>
              <a:t>  styles: [`</a:t>
            </a:r>
          </a:p>
          <a:p>
            <a:r>
              <a:rPr lang="en-US" dirty="0" smtClean="0"/>
              <a:t> p</a:t>
            </a:r>
          </a:p>
          <a:p>
            <a:r>
              <a:rPr lang="en-US" dirty="0" smtClean="0"/>
              <a:t>  {</a:t>
            </a:r>
          </a:p>
          <a:p>
            <a:r>
              <a:rPr lang="en-US" dirty="0" smtClean="0"/>
              <a:t>    background-</a:t>
            </a:r>
            <a:r>
              <a:rPr lang="en-US" dirty="0" err="1" smtClean="0"/>
              <a:t>color:silver</a:t>
            </a:r>
            <a:r>
              <a:rPr lang="en-US" dirty="0" smtClean="0"/>
              <a:t>;</a:t>
            </a:r>
          </a:p>
          <a:p>
            <a:r>
              <a:rPr lang="en-US" dirty="0" smtClean="0"/>
              <a:t>    font-size : 26px;</a:t>
            </a:r>
          </a:p>
          <a:p>
            <a:r>
              <a:rPr lang="en-US" dirty="0" smtClean="0"/>
              <a:t>  }</a:t>
            </a:r>
          </a:p>
          <a:p>
            <a:r>
              <a:rPr lang="en-US" dirty="0" smtClean="0"/>
              <a:t> </a:t>
            </a:r>
          </a:p>
          <a:p>
            <a:r>
              <a:rPr lang="en-US" dirty="0" smtClean="0"/>
              <a:t>  `],</a:t>
            </a:r>
          </a:p>
          <a:p>
            <a:endParaRPr lang="en-US" dirty="0" smtClean="0"/>
          </a:p>
          <a:p>
            <a:r>
              <a:rPr lang="en-US" dirty="0" smtClean="0"/>
              <a:t>})</a:t>
            </a:r>
          </a:p>
          <a:p>
            <a:r>
              <a:rPr lang="en-US" dirty="0" smtClean="0"/>
              <a:t>export class </a:t>
            </a:r>
            <a:r>
              <a:rPr lang="en-US" dirty="0" err="1" smtClean="0"/>
              <a:t>AppComponent</a:t>
            </a:r>
            <a:r>
              <a:rPr lang="en-US" dirty="0" smtClean="0"/>
              <a:t> {</a:t>
            </a:r>
          </a:p>
          <a:p>
            <a:r>
              <a:rPr lang="en-US" dirty="0" smtClean="0"/>
              <a:t>  }</a:t>
            </a:r>
            <a:endParaRPr lang="en-US" dirty="0"/>
          </a:p>
        </p:txBody>
      </p:sp>
      <p:pic>
        <p:nvPicPr>
          <p:cNvPr id="45058" name="Picture 2" descr="https://yogeshdotnet.com/wp-content/uploads/angular4-routing-example2.jpg"/>
          <p:cNvPicPr>
            <a:picLocks noChangeAspect="1" noChangeArrowheads="1"/>
          </p:cNvPicPr>
          <p:nvPr/>
        </p:nvPicPr>
        <p:blipFill>
          <a:blip r:embed="rId2" cstate="print"/>
          <a:srcRect/>
          <a:stretch>
            <a:fillRect/>
          </a:stretch>
        </p:blipFill>
        <p:spPr bwMode="auto">
          <a:xfrm>
            <a:off x="5181600" y="3505200"/>
            <a:ext cx="3143250" cy="1428750"/>
          </a:xfrm>
          <a:prstGeom prst="rect">
            <a:avLst/>
          </a:prstGeom>
          <a:noFill/>
        </p:spPr>
      </p:pic>
      <p:sp>
        <p:nvSpPr>
          <p:cNvPr id="5" name="Footer Placeholder 4"/>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228600"/>
            <a:ext cx="3521157" cy="646331"/>
          </a:xfrm>
          <a:prstGeom prst="rect">
            <a:avLst/>
          </a:prstGeom>
          <a:noFill/>
        </p:spPr>
        <p:txBody>
          <a:bodyPr wrap="none" rtlCol="0">
            <a:spAutoFit/>
          </a:bodyPr>
          <a:lstStyle/>
          <a:p>
            <a:r>
              <a:rPr lang="en-US" b="1" dirty="0" smtClean="0">
                <a:solidFill>
                  <a:srgbClr val="0070C0"/>
                </a:solidFill>
              </a:rPr>
              <a:t>Angular component lifecycle hooks</a:t>
            </a:r>
          </a:p>
          <a:p>
            <a:r>
              <a:rPr lang="en-US" b="1" dirty="0" smtClean="0">
                <a:solidFill>
                  <a:schemeClr val="accent1"/>
                </a:solidFill>
              </a:rPr>
              <a:t>  </a:t>
            </a:r>
            <a:endParaRPr lang="en-US" b="1" dirty="0">
              <a:solidFill>
                <a:schemeClr val="accent1"/>
              </a:solidFill>
            </a:endParaRPr>
          </a:p>
        </p:txBody>
      </p:sp>
      <p:sp>
        <p:nvSpPr>
          <p:cNvPr id="3" name="Rectangle 2"/>
          <p:cNvSpPr/>
          <p:nvPr/>
        </p:nvSpPr>
        <p:spPr>
          <a:xfrm>
            <a:off x="457200" y="685800"/>
            <a:ext cx="8001000" cy="3693319"/>
          </a:xfrm>
          <a:prstGeom prst="rect">
            <a:avLst/>
          </a:prstGeom>
        </p:spPr>
        <p:txBody>
          <a:bodyPr wrap="square">
            <a:spAutoFit/>
          </a:bodyPr>
          <a:lstStyle/>
          <a:p>
            <a:r>
              <a:rPr lang="en-US" dirty="0" smtClean="0"/>
              <a:t>A component has a lifecycle managed by Angular. Angular</a:t>
            </a:r>
          </a:p>
          <a:p>
            <a:pPr>
              <a:buFont typeface="Wingdings" pitchFamily="2" charset="2"/>
              <a:buChar char="ü"/>
            </a:pPr>
            <a:r>
              <a:rPr lang="en-US" dirty="0" smtClean="0"/>
              <a:t>Creates the component</a:t>
            </a:r>
          </a:p>
          <a:p>
            <a:pPr>
              <a:buFont typeface="Wingdings" pitchFamily="2" charset="2"/>
              <a:buChar char="ü"/>
            </a:pPr>
            <a:r>
              <a:rPr lang="en-US" dirty="0" smtClean="0"/>
              <a:t>Renders the component</a:t>
            </a:r>
          </a:p>
          <a:p>
            <a:pPr>
              <a:buFont typeface="Wingdings" pitchFamily="2" charset="2"/>
              <a:buChar char="ü"/>
            </a:pPr>
            <a:r>
              <a:rPr lang="en-US" dirty="0" smtClean="0"/>
              <a:t>Creates and renders the component children</a:t>
            </a:r>
          </a:p>
          <a:p>
            <a:pPr>
              <a:buFont typeface="Wingdings" pitchFamily="2" charset="2"/>
              <a:buChar char="ü"/>
            </a:pPr>
            <a:r>
              <a:rPr lang="en-US" dirty="0" smtClean="0"/>
              <a:t>Checks when the component data-bound properties change, and </a:t>
            </a:r>
          </a:p>
          <a:p>
            <a:pPr>
              <a:buFont typeface="Wingdings" pitchFamily="2" charset="2"/>
              <a:buChar char="ü"/>
            </a:pPr>
            <a:r>
              <a:rPr lang="en-US" dirty="0" smtClean="0"/>
              <a:t>Destroys the component before removing it from the DOM</a:t>
            </a:r>
          </a:p>
          <a:p>
            <a:endParaRPr lang="en-US" dirty="0" smtClean="0"/>
          </a:p>
          <a:p>
            <a:r>
              <a:rPr lang="en-US" dirty="0" smtClean="0"/>
              <a:t>To tap into and react when these life cycle events occur, angular offers several lifecycle hooks as shown in the image below.</a:t>
            </a:r>
          </a:p>
          <a:p>
            <a:endParaRPr lang="en-US" dirty="0" smtClean="0"/>
          </a:p>
          <a:p>
            <a:endParaRPr lang="en-US" dirty="0" smtClean="0"/>
          </a:p>
          <a:p>
            <a:endParaRPr lang="en-US" dirty="0" smtClean="0"/>
          </a:p>
          <a:p>
            <a:endParaRPr lang="en-US" dirty="0"/>
          </a:p>
        </p:txBody>
      </p:sp>
      <p:pic>
        <p:nvPicPr>
          <p:cNvPr id="5122" name="Picture 2" descr="angular component lifecycle hooks"/>
          <p:cNvPicPr>
            <a:picLocks noChangeAspect="1" noChangeArrowheads="1"/>
          </p:cNvPicPr>
          <p:nvPr/>
        </p:nvPicPr>
        <p:blipFill>
          <a:blip r:embed="rId2" cstate="print"/>
          <a:srcRect/>
          <a:stretch>
            <a:fillRect/>
          </a:stretch>
        </p:blipFill>
        <p:spPr bwMode="auto">
          <a:xfrm>
            <a:off x="5791200" y="3276600"/>
            <a:ext cx="1971675" cy="2428875"/>
          </a:xfrm>
          <a:prstGeom prst="rect">
            <a:avLst/>
          </a:prstGeom>
          <a:noFill/>
        </p:spPr>
      </p:pic>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457200"/>
            <a:ext cx="3788217" cy="369332"/>
          </a:xfrm>
          <a:prstGeom prst="rect">
            <a:avLst/>
          </a:prstGeom>
        </p:spPr>
        <p:txBody>
          <a:bodyPr wrap="none">
            <a:spAutoFit/>
          </a:bodyPr>
          <a:lstStyle/>
          <a:p>
            <a:r>
              <a:rPr lang="en-US" dirty="0" smtClean="0"/>
              <a:t>The 3 most commonly used hooks are </a:t>
            </a:r>
            <a:endParaRPr lang="en-US" dirty="0"/>
          </a:p>
        </p:txBody>
      </p:sp>
      <p:pic>
        <p:nvPicPr>
          <p:cNvPr id="4098" name="Picture 2"/>
          <p:cNvPicPr>
            <a:picLocks noChangeAspect="1" noChangeArrowheads="1"/>
          </p:cNvPicPr>
          <p:nvPr/>
        </p:nvPicPr>
        <p:blipFill>
          <a:blip r:embed="rId2" cstate="print"/>
          <a:srcRect/>
          <a:stretch>
            <a:fillRect/>
          </a:stretch>
        </p:blipFill>
        <p:spPr bwMode="auto">
          <a:xfrm>
            <a:off x="1371600" y="1066800"/>
            <a:ext cx="6781800" cy="248282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457200"/>
            <a:ext cx="8610600" cy="5355312"/>
          </a:xfrm>
          <a:prstGeom prst="rect">
            <a:avLst/>
          </a:prstGeom>
        </p:spPr>
        <p:txBody>
          <a:bodyPr wrap="square">
            <a:spAutoFit/>
          </a:bodyPr>
          <a:lstStyle/>
          <a:p>
            <a:r>
              <a:rPr lang="en-US" dirty="0" smtClean="0"/>
              <a:t>There are 3 simple steps to use the Life Cycle Hooks</a:t>
            </a:r>
          </a:p>
          <a:p>
            <a:r>
              <a:rPr lang="en-US" dirty="0" smtClean="0"/>
              <a:t>Step 1 : Import the Life Cycle Hook interface. For example, to use </a:t>
            </a:r>
            <a:r>
              <a:rPr lang="en-US" dirty="0" err="1" smtClean="0"/>
              <a:t>ngOnInit</a:t>
            </a:r>
            <a:r>
              <a:rPr lang="en-US" dirty="0" smtClean="0"/>
              <a:t>() life cycle hook, import </a:t>
            </a:r>
            <a:r>
              <a:rPr lang="en-US" dirty="0" err="1" smtClean="0"/>
              <a:t>OnInit</a:t>
            </a:r>
            <a:r>
              <a:rPr lang="en-US" dirty="0" smtClean="0"/>
              <a:t> interface.</a:t>
            </a:r>
          </a:p>
          <a:p>
            <a:endParaRPr lang="en-US" dirty="0" smtClean="0"/>
          </a:p>
          <a:p>
            <a:r>
              <a:rPr lang="en-US" dirty="0" smtClean="0"/>
              <a:t>import { </a:t>
            </a:r>
            <a:r>
              <a:rPr lang="en-US" dirty="0" err="1" smtClean="0"/>
              <a:t>OnInit</a:t>
            </a:r>
            <a:r>
              <a:rPr lang="en-US" dirty="0" smtClean="0"/>
              <a:t> } from '@angular/core';</a:t>
            </a:r>
          </a:p>
          <a:p>
            <a:endParaRPr lang="en-US" dirty="0" smtClean="0"/>
          </a:p>
          <a:p>
            <a:r>
              <a:rPr lang="en-US" dirty="0" smtClean="0"/>
              <a:t>Step 2 : Make the component class implement the Life Cycle Hook interface, using the implements keyword as shown below. This step is optional, but good to have so you will get editor support and flags errors at compile time if you incorrectly implement the interface method or make any typographical errors.</a:t>
            </a:r>
          </a:p>
          <a:p>
            <a:endParaRPr lang="en-US" dirty="0" smtClean="0"/>
          </a:p>
          <a:p>
            <a:r>
              <a:rPr lang="en-US" dirty="0" smtClean="0"/>
              <a:t>export class </a:t>
            </a:r>
            <a:r>
              <a:rPr lang="en-US" dirty="0" err="1" smtClean="0"/>
              <a:t>SimpleComponent</a:t>
            </a:r>
            <a:r>
              <a:rPr lang="en-US" dirty="0" smtClean="0"/>
              <a:t> implements </a:t>
            </a:r>
            <a:r>
              <a:rPr lang="en-US" dirty="0" err="1" smtClean="0"/>
              <a:t>OnInit</a:t>
            </a:r>
            <a:r>
              <a:rPr lang="en-US" dirty="0" smtClean="0"/>
              <a:t> { }</a:t>
            </a:r>
          </a:p>
          <a:p>
            <a:endParaRPr lang="en-US" dirty="0" smtClean="0"/>
          </a:p>
          <a:p>
            <a:r>
              <a:rPr lang="en-US" dirty="0" smtClean="0"/>
              <a:t>Step 3 : Write the implementation code for the life cycle interface method. Each interface has a single hook method whose name is the interface name prefixed with </a:t>
            </a:r>
            <a:r>
              <a:rPr lang="en-US" dirty="0" err="1" smtClean="0"/>
              <a:t>ng</a:t>
            </a:r>
            <a:r>
              <a:rPr lang="en-US" dirty="0" smtClean="0"/>
              <a:t>.</a:t>
            </a:r>
          </a:p>
          <a:p>
            <a:endParaRPr lang="en-US" dirty="0" smtClean="0"/>
          </a:p>
          <a:p>
            <a:r>
              <a:rPr lang="en-US" dirty="0" err="1" smtClean="0"/>
              <a:t>ngOnInit</a:t>
            </a:r>
            <a:r>
              <a:rPr lang="en-US" dirty="0" smtClean="0"/>
              <a:t>() {</a:t>
            </a:r>
          </a:p>
          <a:p>
            <a:r>
              <a:rPr lang="en-US" dirty="0" smtClean="0"/>
              <a:t>    console.log('</a:t>
            </a:r>
            <a:r>
              <a:rPr lang="en-US" dirty="0" err="1" smtClean="0"/>
              <a:t>OnInit</a:t>
            </a:r>
            <a:r>
              <a:rPr lang="en-US" dirty="0" smtClean="0"/>
              <a:t> Life Cycle Hook');</a:t>
            </a:r>
          </a:p>
          <a:p>
            <a:r>
              <a:rPr lang="en-US" dirty="0" smtClean="0"/>
              <a:t>}</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381000"/>
            <a:ext cx="3505200" cy="5355312"/>
          </a:xfrm>
          <a:prstGeom prst="rect">
            <a:avLst/>
          </a:prstGeom>
        </p:spPr>
        <p:txBody>
          <a:bodyPr wrap="square">
            <a:spAutoFit/>
          </a:bodyPr>
          <a:lstStyle/>
          <a:p>
            <a:pPr fontAlgn="base"/>
            <a:r>
              <a:rPr lang="en-US" b="1" dirty="0">
                <a:solidFill>
                  <a:srgbClr val="0070C0"/>
                </a:solidFill>
              </a:rPr>
              <a:t>Difference between </a:t>
            </a:r>
            <a:r>
              <a:rPr lang="en-US" b="1" dirty="0" smtClean="0">
                <a:solidFill>
                  <a:srgbClr val="0070C0"/>
                </a:solidFill>
              </a:rPr>
              <a:t>Typescript </a:t>
            </a:r>
            <a:r>
              <a:rPr lang="en-US" b="1" dirty="0">
                <a:solidFill>
                  <a:srgbClr val="0070C0"/>
                </a:solidFill>
              </a:rPr>
              <a:t>and JavaScript</a:t>
            </a:r>
            <a:r>
              <a:rPr lang="en-US" b="1" dirty="0" smtClean="0">
                <a:solidFill>
                  <a:srgbClr val="0070C0"/>
                </a:solidFill>
              </a:rPr>
              <a:t>:</a:t>
            </a:r>
          </a:p>
          <a:p>
            <a:pPr fontAlgn="base"/>
            <a:endParaRPr lang="en-US" dirty="0"/>
          </a:p>
          <a:p>
            <a:pPr fontAlgn="base">
              <a:buFont typeface="Wingdings" pitchFamily="2" charset="2"/>
              <a:buChar char="ü"/>
            </a:pPr>
            <a:r>
              <a:rPr lang="en-US" dirty="0" err="1"/>
              <a:t>TypesScript</a:t>
            </a:r>
            <a:r>
              <a:rPr lang="en-US" dirty="0"/>
              <a:t> is known as Object oriented programming language whereas JavaScript is a scripting language.</a:t>
            </a:r>
          </a:p>
          <a:p>
            <a:pPr fontAlgn="base">
              <a:buFont typeface="Wingdings" pitchFamily="2" charset="2"/>
              <a:buChar char="ü"/>
            </a:pPr>
            <a:r>
              <a:rPr lang="en-US" dirty="0" err="1"/>
              <a:t>TypeScript</a:t>
            </a:r>
            <a:r>
              <a:rPr lang="en-US" dirty="0"/>
              <a:t> has a feature known as Static typing but JavaScript does not have this feature.</a:t>
            </a:r>
          </a:p>
          <a:p>
            <a:pPr fontAlgn="base">
              <a:buFont typeface="Wingdings" pitchFamily="2" charset="2"/>
              <a:buChar char="ü"/>
            </a:pPr>
            <a:r>
              <a:rPr lang="en-US" dirty="0" err="1"/>
              <a:t>TypeScript</a:t>
            </a:r>
            <a:r>
              <a:rPr lang="en-US" dirty="0"/>
              <a:t> gives support for modules whereas JavaScript does not support modules.</a:t>
            </a:r>
          </a:p>
          <a:p>
            <a:pPr fontAlgn="base">
              <a:buFont typeface="Wingdings" pitchFamily="2" charset="2"/>
              <a:buChar char="ü"/>
            </a:pPr>
            <a:r>
              <a:rPr lang="en-US" dirty="0" err="1"/>
              <a:t>TypeScript</a:t>
            </a:r>
            <a:r>
              <a:rPr lang="en-US" dirty="0"/>
              <a:t> has Interface but JavaScript does not have Interface.</a:t>
            </a:r>
          </a:p>
          <a:p>
            <a:pPr fontAlgn="base">
              <a:buFont typeface="Wingdings" pitchFamily="2" charset="2"/>
              <a:buChar char="ü"/>
            </a:pPr>
            <a:r>
              <a:rPr lang="en-US" dirty="0" err="1"/>
              <a:t>TypeScript</a:t>
            </a:r>
            <a:r>
              <a:rPr lang="en-US" dirty="0"/>
              <a:t> support optional parameter function but JavaScript does not support optional parameter function.</a:t>
            </a: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pic>
        <p:nvPicPr>
          <p:cNvPr id="133122" name="Picture 2" descr="C:\Users\Laxmi\Desktop\diff.png"/>
          <p:cNvPicPr>
            <a:picLocks noChangeAspect="1" noChangeArrowheads="1"/>
          </p:cNvPicPr>
          <p:nvPr/>
        </p:nvPicPr>
        <p:blipFill>
          <a:blip r:embed="rId2" cstate="print"/>
          <a:srcRect/>
          <a:stretch>
            <a:fillRect/>
          </a:stretch>
        </p:blipFill>
        <p:spPr bwMode="auto">
          <a:xfrm>
            <a:off x="3810000" y="914400"/>
            <a:ext cx="5124450" cy="4333875"/>
          </a:xfrm>
          <a:prstGeom prst="rect">
            <a:avLst/>
          </a:prstGeom>
          <a:noFill/>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228600"/>
            <a:ext cx="8229600" cy="2031325"/>
          </a:xfrm>
          <a:prstGeom prst="rect">
            <a:avLst/>
          </a:prstGeom>
        </p:spPr>
        <p:txBody>
          <a:bodyPr wrap="square">
            <a:spAutoFit/>
          </a:bodyPr>
          <a:lstStyle/>
          <a:p>
            <a:pPr algn="just"/>
            <a:r>
              <a:rPr lang="en-US" dirty="0" smtClean="0"/>
              <a:t>Let's understand </a:t>
            </a:r>
            <a:r>
              <a:rPr lang="en-US" dirty="0" err="1" smtClean="0"/>
              <a:t>ngOnChanges</a:t>
            </a:r>
            <a:r>
              <a:rPr lang="en-US" dirty="0" smtClean="0"/>
              <a:t> life cycle hook with a simple example. Here is what we want to do. As soon as the user starts typing into the text box, we want to capture the current and previous value and log it to the browser console as shown below. We can very easily achieve this by using the </a:t>
            </a:r>
            <a:r>
              <a:rPr lang="en-US" dirty="0" err="1" smtClean="0"/>
              <a:t>ngOnChanges</a:t>
            </a:r>
            <a:r>
              <a:rPr lang="en-US" dirty="0" smtClean="0"/>
              <a:t> life cycle hook. </a:t>
            </a:r>
          </a:p>
          <a:p>
            <a:pPr algn="just"/>
            <a:endParaRPr lang="en-US" dirty="0" smtClean="0"/>
          </a:p>
          <a:p>
            <a:pPr algn="just"/>
            <a:endParaRPr lang="en-US" dirty="0" smtClean="0"/>
          </a:p>
          <a:p>
            <a:pPr algn="just"/>
            <a:endParaRPr lang="en-US" dirty="0"/>
          </a:p>
        </p:txBody>
      </p:sp>
      <p:pic>
        <p:nvPicPr>
          <p:cNvPr id="2050" name="Picture 2" descr="ngonchanges example angular 2"/>
          <p:cNvPicPr>
            <a:picLocks noChangeAspect="1" noChangeArrowheads="1"/>
          </p:cNvPicPr>
          <p:nvPr/>
        </p:nvPicPr>
        <p:blipFill>
          <a:blip r:embed="rId2" cstate="print"/>
          <a:srcRect/>
          <a:stretch>
            <a:fillRect/>
          </a:stretch>
        </p:blipFill>
        <p:spPr bwMode="auto">
          <a:xfrm>
            <a:off x="1905000" y="1600200"/>
            <a:ext cx="5181600" cy="2533651"/>
          </a:xfrm>
          <a:prstGeom prst="rect">
            <a:avLst/>
          </a:prstGeom>
          <a:noFill/>
        </p:spPr>
      </p:pic>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228600"/>
            <a:ext cx="8686800" cy="6740307"/>
          </a:xfrm>
          <a:prstGeom prst="rect">
            <a:avLst/>
          </a:prstGeom>
        </p:spPr>
        <p:txBody>
          <a:bodyPr wrap="square">
            <a:spAutoFit/>
          </a:bodyPr>
          <a:lstStyle/>
          <a:p>
            <a:r>
              <a:rPr lang="en-US" dirty="0" err="1" smtClean="0"/>
              <a:t>ngOnChanges</a:t>
            </a:r>
            <a:r>
              <a:rPr lang="en-US" dirty="0" smtClean="0"/>
              <a:t>, is called every time the value of an input property of a component changes. So first let's create a </a:t>
            </a:r>
            <a:r>
              <a:rPr lang="en-US" dirty="0" err="1" smtClean="0"/>
              <a:t>SimpleComponent</a:t>
            </a:r>
            <a:r>
              <a:rPr lang="en-US" dirty="0" smtClean="0"/>
              <a:t> with an input property as shown below.</a:t>
            </a:r>
          </a:p>
          <a:p>
            <a:endParaRPr lang="en-US" dirty="0" smtClean="0"/>
          </a:p>
          <a:p>
            <a:r>
              <a:rPr lang="en-US" dirty="0" smtClean="0"/>
              <a:t>Add a new folder in the App folder and name it Others. Add a new </a:t>
            </a:r>
            <a:r>
              <a:rPr lang="en-US" dirty="0" err="1" smtClean="0"/>
              <a:t>TypeScript</a:t>
            </a:r>
            <a:r>
              <a:rPr lang="en-US" dirty="0" smtClean="0"/>
              <a:t> file to this folder and name it - </a:t>
            </a:r>
            <a:r>
              <a:rPr lang="en-US" dirty="0" err="1" smtClean="0"/>
              <a:t>simple.component.ts</a:t>
            </a:r>
            <a:r>
              <a:rPr lang="en-US" dirty="0" smtClean="0"/>
              <a:t>. </a:t>
            </a:r>
          </a:p>
          <a:p>
            <a:r>
              <a:rPr lang="en-US" sz="1100" dirty="0" smtClean="0"/>
              <a:t>// Step 1 : Import </a:t>
            </a:r>
            <a:r>
              <a:rPr lang="en-US" sz="1100" dirty="0" err="1" smtClean="0"/>
              <a:t>OnChanges</a:t>
            </a:r>
            <a:r>
              <a:rPr lang="en-US" sz="1100" dirty="0" smtClean="0"/>
              <a:t> and </a:t>
            </a:r>
            <a:r>
              <a:rPr lang="en-US" sz="1100" dirty="0" err="1" smtClean="0"/>
              <a:t>SimpleChanges</a:t>
            </a:r>
            <a:endParaRPr lang="en-US" sz="1100" dirty="0" smtClean="0"/>
          </a:p>
          <a:p>
            <a:r>
              <a:rPr lang="en-US" sz="1100" dirty="0" smtClean="0"/>
              <a:t>import { Component, Input, </a:t>
            </a:r>
            <a:r>
              <a:rPr lang="en-US" sz="1100" dirty="0" err="1" smtClean="0"/>
              <a:t>OnChanges</a:t>
            </a:r>
            <a:r>
              <a:rPr lang="en-US" sz="1100" dirty="0" smtClean="0"/>
              <a:t>, </a:t>
            </a:r>
            <a:r>
              <a:rPr lang="en-US" sz="1100" dirty="0" err="1" smtClean="0"/>
              <a:t>SimpleChanges</a:t>
            </a:r>
            <a:r>
              <a:rPr lang="en-US" sz="1100" dirty="0" smtClean="0"/>
              <a:t> } from '@angular/core';</a:t>
            </a:r>
          </a:p>
          <a:p>
            <a:r>
              <a:rPr lang="en-US" sz="1100" dirty="0" smtClean="0"/>
              <a:t>// The selector "simple" will be used as the directive   // where we want to use this component. Notice we are</a:t>
            </a:r>
          </a:p>
          <a:p>
            <a:r>
              <a:rPr lang="en-US" sz="1100" dirty="0" smtClean="0"/>
              <a:t>// also using the </a:t>
            </a:r>
            <a:r>
              <a:rPr lang="en-US" sz="1100" dirty="0" err="1" smtClean="0"/>
              <a:t>simpleInput</a:t>
            </a:r>
            <a:r>
              <a:rPr lang="en-US" sz="1100" dirty="0" smtClean="0"/>
              <a:t> property with interpolation  // to display the value it receives from the parent   // component</a:t>
            </a:r>
          </a:p>
          <a:p>
            <a:r>
              <a:rPr lang="en-US" sz="1100" dirty="0" smtClean="0"/>
              <a:t>@Component({</a:t>
            </a:r>
          </a:p>
          <a:p>
            <a:r>
              <a:rPr lang="en-US" sz="1100" dirty="0" smtClean="0"/>
              <a:t>    selector: 'simple',</a:t>
            </a:r>
          </a:p>
          <a:p>
            <a:r>
              <a:rPr lang="en-US" sz="1100" dirty="0" smtClean="0"/>
              <a:t>    template: `You entered : {{</a:t>
            </a:r>
            <a:r>
              <a:rPr lang="en-US" sz="1100" dirty="0" err="1" smtClean="0"/>
              <a:t>simpleInput</a:t>
            </a:r>
            <a:r>
              <a:rPr lang="en-US" sz="1100" dirty="0" smtClean="0"/>
              <a:t>}}`</a:t>
            </a:r>
          </a:p>
          <a:p>
            <a:r>
              <a:rPr lang="en-US" sz="1100" dirty="0" smtClean="0"/>
              <a:t>})</a:t>
            </a:r>
          </a:p>
          <a:p>
            <a:r>
              <a:rPr lang="en-US" sz="1100" dirty="0" smtClean="0"/>
              <a:t>// Step 2 : Implement </a:t>
            </a:r>
            <a:r>
              <a:rPr lang="en-US" sz="1100" dirty="0" err="1" smtClean="0"/>
              <a:t>OnChanges</a:t>
            </a:r>
            <a:r>
              <a:rPr lang="en-US" sz="1100" dirty="0" smtClean="0"/>
              <a:t> Life Cycle Hook interface</a:t>
            </a:r>
          </a:p>
          <a:p>
            <a:r>
              <a:rPr lang="en-US" sz="1100" dirty="0" smtClean="0"/>
              <a:t>export class </a:t>
            </a:r>
            <a:r>
              <a:rPr lang="en-US" sz="1100" dirty="0" err="1" smtClean="0"/>
              <a:t>SimpleComponent</a:t>
            </a:r>
            <a:r>
              <a:rPr lang="en-US" sz="1100" dirty="0" smtClean="0"/>
              <a:t> implements </a:t>
            </a:r>
            <a:r>
              <a:rPr lang="en-US" sz="1100" dirty="0" err="1" smtClean="0"/>
              <a:t>OnChanges</a:t>
            </a:r>
            <a:r>
              <a:rPr lang="en-US" sz="1100" dirty="0" smtClean="0"/>
              <a:t> {</a:t>
            </a:r>
          </a:p>
          <a:p>
            <a:r>
              <a:rPr lang="en-US" sz="1100" dirty="0" smtClean="0"/>
              <a:t>    // Input property. As and when this property changes</a:t>
            </a:r>
          </a:p>
          <a:p>
            <a:r>
              <a:rPr lang="en-US" sz="1100" dirty="0" smtClean="0"/>
              <a:t>    // </a:t>
            </a:r>
            <a:r>
              <a:rPr lang="en-US" sz="1100" dirty="0" err="1" smtClean="0"/>
              <a:t>ngOnChanges</a:t>
            </a:r>
            <a:r>
              <a:rPr lang="en-US" sz="1100" dirty="0" smtClean="0"/>
              <a:t> life cycle hook method is called</a:t>
            </a:r>
          </a:p>
          <a:p>
            <a:r>
              <a:rPr lang="en-US" sz="1100" dirty="0" smtClean="0"/>
              <a:t>    @Input() </a:t>
            </a:r>
            <a:r>
              <a:rPr lang="en-US" sz="1100" dirty="0" err="1" smtClean="0"/>
              <a:t>simpleInput</a:t>
            </a:r>
            <a:r>
              <a:rPr lang="en-US" sz="1100" dirty="0" smtClean="0"/>
              <a:t>: string;</a:t>
            </a:r>
          </a:p>
          <a:p>
            <a:endParaRPr lang="en-US" sz="1100" dirty="0" smtClean="0"/>
          </a:p>
          <a:p>
            <a:r>
              <a:rPr lang="en-US" sz="1100" dirty="0" smtClean="0"/>
              <a:t>    // Step 3 : Implementation for the hook method</a:t>
            </a:r>
          </a:p>
          <a:p>
            <a:r>
              <a:rPr lang="en-US" sz="1100" dirty="0" smtClean="0"/>
              <a:t>    // This code logs the current and previous value</a:t>
            </a:r>
          </a:p>
          <a:p>
            <a:r>
              <a:rPr lang="en-US" sz="1100" dirty="0" smtClean="0"/>
              <a:t>    // to the console.</a:t>
            </a:r>
          </a:p>
          <a:p>
            <a:r>
              <a:rPr lang="en-US" sz="1100" dirty="0" smtClean="0"/>
              <a:t>    </a:t>
            </a:r>
            <a:r>
              <a:rPr lang="en-US" sz="1100" dirty="0" err="1" smtClean="0"/>
              <a:t>ngOnChanges</a:t>
            </a:r>
            <a:r>
              <a:rPr lang="en-US" sz="1100" dirty="0" smtClean="0"/>
              <a:t>(changes: </a:t>
            </a:r>
            <a:r>
              <a:rPr lang="en-US" sz="1100" dirty="0" err="1" smtClean="0"/>
              <a:t>SimpleChanges</a:t>
            </a:r>
            <a:r>
              <a:rPr lang="en-US" sz="1100" dirty="0" smtClean="0"/>
              <a:t>) {</a:t>
            </a:r>
          </a:p>
          <a:p>
            <a:r>
              <a:rPr lang="en-US" sz="1100" dirty="0" smtClean="0"/>
              <a:t>        for (let </a:t>
            </a:r>
            <a:r>
              <a:rPr lang="en-US" sz="1100" dirty="0" err="1" smtClean="0"/>
              <a:t>propertyName</a:t>
            </a:r>
            <a:r>
              <a:rPr lang="en-US" sz="1100" dirty="0" smtClean="0"/>
              <a:t> in changes) {</a:t>
            </a:r>
          </a:p>
          <a:p>
            <a:r>
              <a:rPr lang="en-US" sz="1100" dirty="0" smtClean="0"/>
              <a:t>            let change = changes[</a:t>
            </a:r>
            <a:r>
              <a:rPr lang="en-US" sz="1100" dirty="0" err="1" smtClean="0"/>
              <a:t>propertyName</a:t>
            </a:r>
            <a:r>
              <a:rPr lang="en-US" sz="1100" dirty="0" smtClean="0"/>
              <a:t>];</a:t>
            </a:r>
          </a:p>
          <a:p>
            <a:r>
              <a:rPr lang="en-US" sz="1100" dirty="0" smtClean="0"/>
              <a:t>            let current = </a:t>
            </a:r>
            <a:r>
              <a:rPr lang="en-US" sz="1100" dirty="0" err="1" smtClean="0"/>
              <a:t>JSON.stringify</a:t>
            </a:r>
            <a:r>
              <a:rPr lang="en-US" sz="1100" dirty="0" smtClean="0"/>
              <a:t>(</a:t>
            </a:r>
            <a:r>
              <a:rPr lang="en-US" sz="1100" dirty="0" err="1" smtClean="0"/>
              <a:t>change.currentValue</a:t>
            </a:r>
            <a:r>
              <a:rPr lang="en-US" sz="1100" dirty="0" smtClean="0"/>
              <a:t>);</a:t>
            </a:r>
          </a:p>
          <a:p>
            <a:r>
              <a:rPr lang="en-US" sz="1100" dirty="0" smtClean="0"/>
              <a:t>            let previous = </a:t>
            </a:r>
            <a:r>
              <a:rPr lang="en-US" sz="1100" dirty="0" err="1" smtClean="0"/>
              <a:t>JSON.stringify</a:t>
            </a:r>
            <a:r>
              <a:rPr lang="en-US" sz="1100" dirty="0" smtClean="0"/>
              <a:t>(</a:t>
            </a:r>
            <a:r>
              <a:rPr lang="en-US" sz="1100" dirty="0" err="1" smtClean="0"/>
              <a:t>change.previousValue</a:t>
            </a:r>
            <a:r>
              <a:rPr lang="en-US" sz="1100" dirty="0" smtClean="0"/>
              <a:t>);</a:t>
            </a:r>
          </a:p>
          <a:p>
            <a:r>
              <a:rPr lang="en-US" sz="1100" dirty="0" smtClean="0"/>
              <a:t>            console.log(</a:t>
            </a:r>
            <a:r>
              <a:rPr lang="en-US" sz="1100" dirty="0" err="1" smtClean="0"/>
              <a:t>propertyName</a:t>
            </a:r>
            <a:r>
              <a:rPr lang="en-US" sz="1100" dirty="0" smtClean="0"/>
              <a:t> + ': </a:t>
            </a:r>
            <a:r>
              <a:rPr lang="en-US" sz="1100" dirty="0" err="1" smtClean="0"/>
              <a:t>currentValue</a:t>
            </a:r>
            <a:r>
              <a:rPr lang="en-US" sz="1100" dirty="0" smtClean="0"/>
              <a:t> = '</a:t>
            </a:r>
          </a:p>
          <a:p>
            <a:r>
              <a:rPr lang="en-US" sz="1100" dirty="0" smtClean="0"/>
              <a:t>                + current + ', </a:t>
            </a:r>
            <a:r>
              <a:rPr lang="en-US" sz="1100" dirty="0" err="1" smtClean="0"/>
              <a:t>previousValue</a:t>
            </a:r>
            <a:r>
              <a:rPr lang="en-US" sz="1100" dirty="0" smtClean="0"/>
              <a:t> = ' + previous);</a:t>
            </a:r>
          </a:p>
          <a:p>
            <a:r>
              <a:rPr lang="en-US" sz="1100" dirty="0" smtClean="0"/>
              <a:t>            // The above line can be rewritten using</a:t>
            </a:r>
          </a:p>
          <a:p>
            <a:r>
              <a:rPr lang="en-US" sz="1100" dirty="0" smtClean="0"/>
              <a:t>            // placeholder syntax as shown below</a:t>
            </a:r>
          </a:p>
          <a:p>
            <a:r>
              <a:rPr lang="en-US" sz="1100" dirty="0" smtClean="0"/>
              <a:t>            // console.log(`${</a:t>
            </a:r>
            <a:r>
              <a:rPr lang="en-US" sz="1100" dirty="0" err="1" smtClean="0"/>
              <a:t>propertyName</a:t>
            </a:r>
            <a:r>
              <a:rPr lang="en-US" sz="1100" dirty="0" smtClean="0"/>
              <a:t>}: </a:t>
            </a:r>
            <a:r>
              <a:rPr lang="en-US" sz="1100" dirty="0" err="1" smtClean="0"/>
              <a:t>currentValue</a:t>
            </a:r>
            <a:endParaRPr lang="en-US" sz="1100" dirty="0" smtClean="0"/>
          </a:p>
          <a:p>
            <a:r>
              <a:rPr lang="en-US" sz="1100" dirty="0" smtClean="0"/>
              <a:t>            // = ${current }, </a:t>
            </a:r>
            <a:r>
              <a:rPr lang="en-US" sz="1100" dirty="0" err="1" smtClean="0"/>
              <a:t>previousValue</a:t>
            </a:r>
            <a:r>
              <a:rPr lang="en-US" sz="1100" dirty="0" smtClean="0"/>
              <a:t> = ${previous }`);</a:t>
            </a:r>
          </a:p>
          <a:p>
            <a:r>
              <a:rPr lang="en-US" sz="1100" dirty="0" smtClean="0"/>
              <a:t>        }</a:t>
            </a:r>
          </a:p>
          <a:p>
            <a:r>
              <a:rPr lang="en-US" sz="1100" dirty="0" smtClean="0"/>
              <a:t>    }</a:t>
            </a:r>
          </a:p>
          <a:p>
            <a:r>
              <a:rPr lang="en-US" sz="1200" dirty="0" smtClean="0"/>
              <a:t>}</a:t>
            </a:r>
            <a:endParaRPr lang="en-US" sz="1200" dirty="0"/>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81000" y="304800"/>
            <a:ext cx="8534400" cy="5355312"/>
          </a:xfrm>
          <a:prstGeom prst="rect">
            <a:avLst/>
          </a:prstGeom>
        </p:spPr>
        <p:txBody>
          <a:bodyPr wrap="square">
            <a:spAutoFit/>
          </a:bodyPr>
          <a:lstStyle/>
          <a:p>
            <a:r>
              <a:rPr lang="en-US" dirty="0" smtClean="0"/>
              <a:t>Now copy and paste the following code in our root component - </a:t>
            </a:r>
            <a:r>
              <a:rPr lang="en-US" dirty="0" err="1" smtClean="0"/>
              <a:t>app.component.ts</a:t>
            </a:r>
            <a:endParaRPr lang="en-US" dirty="0" smtClean="0"/>
          </a:p>
          <a:p>
            <a:endParaRPr lang="en-US" dirty="0" smtClean="0"/>
          </a:p>
          <a:p>
            <a:r>
              <a:rPr lang="en-US" dirty="0" smtClean="0"/>
              <a:t>import { Component } from '@angular/core';</a:t>
            </a:r>
          </a:p>
          <a:p>
            <a:endParaRPr lang="en-US" dirty="0" smtClean="0"/>
          </a:p>
          <a:p>
            <a:r>
              <a:rPr lang="en-US" dirty="0" smtClean="0"/>
              <a:t>// Notice we have placed the text box in this root component</a:t>
            </a:r>
          </a:p>
          <a:p>
            <a:r>
              <a:rPr lang="en-US" dirty="0" smtClean="0"/>
              <a:t>// To keep the value in the textbox and the component property</a:t>
            </a:r>
          </a:p>
          <a:p>
            <a:r>
              <a:rPr lang="en-US" dirty="0" smtClean="0"/>
              <a:t>// value "</a:t>
            </a:r>
            <a:r>
              <a:rPr lang="en-US" dirty="0" err="1" smtClean="0"/>
              <a:t>userText</a:t>
            </a:r>
            <a:r>
              <a:rPr lang="en-US" dirty="0" smtClean="0"/>
              <a:t>" in sync we are using 2 way data binding</a:t>
            </a:r>
          </a:p>
          <a:p>
            <a:r>
              <a:rPr lang="en-US" dirty="0" smtClean="0"/>
              <a:t>// We have also bound </a:t>
            </a:r>
            <a:r>
              <a:rPr lang="en-US" dirty="0" err="1" smtClean="0"/>
              <a:t>userText</a:t>
            </a:r>
            <a:r>
              <a:rPr lang="en-US" dirty="0" smtClean="0"/>
              <a:t> property of this component</a:t>
            </a:r>
          </a:p>
          <a:p>
            <a:r>
              <a:rPr lang="en-US" dirty="0" smtClean="0"/>
              <a:t>// to the input property of the </a:t>
            </a:r>
            <a:r>
              <a:rPr lang="en-US" dirty="0" err="1" smtClean="0"/>
              <a:t>SimpleComponent</a:t>
            </a:r>
            <a:endParaRPr lang="en-US" dirty="0" smtClean="0"/>
          </a:p>
          <a:p>
            <a:r>
              <a:rPr lang="en-US" dirty="0" smtClean="0"/>
              <a:t>@Component({</a:t>
            </a:r>
          </a:p>
          <a:p>
            <a:r>
              <a:rPr lang="en-US" dirty="0" smtClean="0"/>
              <a:t>    selector: 'my-app',</a:t>
            </a:r>
          </a:p>
          <a:p>
            <a:r>
              <a:rPr lang="en-US" dirty="0" smtClean="0"/>
              <a:t>    template: `Your Text : &lt;input type='text' [(</a:t>
            </a:r>
            <a:r>
              <a:rPr lang="en-US" dirty="0" err="1" smtClean="0"/>
              <a:t>ngModel</a:t>
            </a:r>
            <a:r>
              <a:rPr lang="en-US" dirty="0" smtClean="0"/>
              <a:t>)]='</a:t>
            </a:r>
            <a:r>
              <a:rPr lang="en-US" dirty="0" err="1" smtClean="0"/>
              <a:t>userText</a:t>
            </a:r>
            <a:r>
              <a:rPr lang="en-US" dirty="0" smtClean="0"/>
              <a:t>'/&gt;</a:t>
            </a:r>
          </a:p>
          <a:p>
            <a:r>
              <a:rPr lang="en-US" dirty="0" smtClean="0"/>
              <a:t>               &lt;</a:t>
            </a:r>
            <a:r>
              <a:rPr lang="en-US" dirty="0" err="1" smtClean="0"/>
              <a:t>br</a:t>
            </a:r>
            <a:r>
              <a:rPr lang="en-US" dirty="0" smtClean="0"/>
              <a:t>/&gt;&lt;</a:t>
            </a:r>
            <a:r>
              <a:rPr lang="en-US" dirty="0" err="1" smtClean="0"/>
              <a:t>br</a:t>
            </a:r>
            <a:r>
              <a:rPr lang="en-US" dirty="0" smtClean="0"/>
              <a:t>/&gt;</a:t>
            </a:r>
          </a:p>
          <a:p>
            <a:r>
              <a:rPr lang="en-US" dirty="0" smtClean="0"/>
              <a:t>               &lt;simple [</a:t>
            </a:r>
            <a:r>
              <a:rPr lang="en-US" dirty="0" err="1" smtClean="0"/>
              <a:t>simpleInput</a:t>
            </a:r>
            <a:r>
              <a:rPr lang="en-US" dirty="0" smtClean="0"/>
              <a:t>]='</a:t>
            </a:r>
            <a:r>
              <a:rPr lang="en-US" dirty="0" err="1" smtClean="0"/>
              <a:t>userText</a:t>
            </a:r>
            <a:r>
              <a:rPr lang="en-US" dirty="0" smtClean="0"/>
              <a:t>'&gt;&lt;/simple&gt;</a:t>
            </a:r>
          </a:p>
          <a:p>
            <a:r>
              <a:rPr lang="en-US" dirty="0" smtClean="0"/>
              <a:t>              `</a:t>
            </a:r>
          </a:p>
          <a:p>
            <a:r>
              <a:rPr lang="en-US" dirty="0" smtClean="0"/>
              <a:t>})</a:t>
            </a:r>
          </a:p>
          <a:p>
            <a:r>
              <a:rPr lang="en-US" dirty="0" smtClean="0"/>
              <a:t>export class </a:t>
            </a:r>
            <a:r>
              <a:rPr lang="en-US" dirty="0" err="1" smtClean="0"/>
              <a:t>AppComponent</a:t>
            </a:r>
            <a:r>
              <a:rPr lang="en-US" dirty="0" smtClean="0"/>
              <a:t> {</a:t>
            </a:r>
          </a:p>
          <a:p>
            <a:r>
              <a:rPr lang="en-US" dirty="0" smtClean="0"/>
              <a:t>    </a:t>
            </a:r>
            <a:r>
              <a:rPr lang="en-US" dirty="0" err="1" smtClean="0"/>
              <a:t>userText</a:t>
            </a:r>
            <a:r>
              <a:rPr lang="en-US" dirty="0" smtClean="0"/>
              <a:t>: string = ‘</a:t>
            </a:r>
            <a:r>
              <a:rPr lang="en-US" dirty="0" err="1" smtClean="0"/>
              <a:t>HiTeam</a:t>
            </a:r>
            <a:r>
              <a:rPr lang="en-US" dirty="0" smtClean="0"/>
              <a:t>';</a:t>
            </a:r>
          </a:p>
          <a:p>
            <a:r>
              <a:rPr lang="en-US" dirty="0" smtClean="0"/>
              <a:t>}</a:t>
            </a:r>
            <a:endParaRPr lang="en-US" dirty="0"/>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81000" y="228600"/>
            <a:ext cx="8229600" cy="2031325"/>
          </a:xfrm>
          <a:prstGeom prst="rect">
            <a:avLst/>
          </a:prstGeom>
        </p:spPr>
        <p:txBody>
          <a:bodyPr wrap="square">
            <a:spAutoFit/>
          </a:bodyPr>
          <a:lstStyle/>
          <a:p>
            <a:r>
              <a:rPr lang="en-US" b="1" dirty="0" smtClean="0">
                <a:solidFill>
                  <a:srgbClr val="0070C0"/>
                </a:solidFill>
              </a:rPr>
              <a:t>Nested Components:</a:t>
            </a:r>
          </a:p>
          <a:p>
            <a:r>
              <a:rPr lang="en-US" dirty="0" smtClean="0"/>
              <a:t>Nesting angular components </a:t>
            </a:r>
            <a:r>
              <a:rPr lang="en-US" dirty="0" err="1" smtClean="0"/>
              <a:t>i.e</a:t>
            </a:r>
            <a:r>
              <a:rPr lang="en-US" dirty="0" smtClean="0"/>
              <a:t> including a component inside another component. </a:t>
            </a:r>
          </a:p>
          <a:p>
            <a:r>
              <a:rPr lang="en-US" dirty="0" smtClean="0"/>
              <a:t>As we already know Angular is all about components.</a:t>
            </a:r>
          </a:p>
          <a:p>
            <a:r>
              <a:rPr lang="en-US" dirty="0" smtClean="0"/>
              <a:t> A component in Angular allows us to create a reusable UI widget. </a:t>
            </a:r>
          </a:p>
          <a:p>
            <a:r>
              <a:rPr lang="en-US" dirty="0" smtClean="0"/>
              <a:t>A component can be used by any other component. </a:t>
            </a:r>
          </a:p>
          <a:p>
            <a:endParaRPr lang="en-US" dirty="0" smtClean="0"/>
          </a:p>
          <a:p>
            <a:r>
              <a:rPr lang="en-US" dirty="0" smtClean="0"/>
              <a:t>Let's look at a simple example of nesting a component inside another component.</a:t>
            </a:r>
            <a:endParaRPr lang="en-US" dirty="0"/>
          </a:p>
        </p:txBody>
      </p:sp>
      <p:sp>
        <p:nvSpPr>
          <p:cNvPr id="4" name="Rectangle 3"/>
          <p:cNvSpPr/>
          <p:nvPr/>
        </p:nvSpPr>
        <p:spPr>
          <a:xfrm>
            <a:off x="381000" y="2362200"/>
            <a:ext cx="8077200" cy="646331"/>
          </a:xfrm>
          <a:prstGeom prst="rect">
            <a:avLst/>
          </a:prstGeom>
        </p:spPr>
        <p:txBody>
          <a:bodyPr wrap="square">
            <a:spAutoFit/>
          </a:bodyPr>
          <a:lstStyle/>
          <a:p>
            <a:r>
              <a:rPr lang="en-US" dirty="0" smtClean="0"/>
              <a:t>Here is what we want to do. Create a page that displays Employee details as shown below. </a:t>
            </a:r>
            <a:endParaRPr lang="en-US" dirty="0"/>
          </a:p>
        </p:txBody>
      </p:sp>
      <p:pic>
        <p:nvPicPr>
          <p:cNvPr id="1026" name="Picture 2" descr="Angular 2 nested components"/>
          <p:cNvPicPr>
            <a:picLocks noChangeAspect="1" noChangeArrowheads="1"/>
          </p:cNvPicPr>
          <p:nvPr/>
        </p:nvPicPr>
        <p:blipFill>
          <a:blip r:embed="rId2" cstate="print"/>
          <a:srcRect/>
          <a:stretch>
            <a:fillRect/>
          </a:stretch>
        </p:blipFill>
        <p:spPr bwMode="auto">
          <a:xfrm>
            <a:off x="3124200" y="3276600"/>
            <a:ext cx="3228975" cy="1647825"/>
          </a:xfrm>
          <a:prstGeom prst="rect">
            <a:avLst/>
          </a:prstGeom>
          <a:noFill/>
        </p:spPr>
      </p:pic>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228600"/>
            <a:ext cx="8305800" cy="1754326"/>
          </a:xfrm>
          <a:prstGeom prst="rect">
            <a:avLst/>
          </a:prstGeom>
        </p:spPr>
        <p:txBody>
          <a:bodyPr wrap="square">
            <a:spAutoFit/>
          </a:bodyPr>
          <a:lstStyle/>
          <a:p>
            <a:r>
              <a:rPr lang="en-US" b="1" dirty="0" smtClean="0"/>
              <a:t>As you can see from the image below we want to create 2 components</a:t>
            </a:r>
            <a:r>
              <a:rPr lang="en-US" dirty="0" smtClean="0"/>
              <a:t/>
            </a:r>
            <a:br>
              <a:rPr lang="en-US" dirty="0" smtClean="0"/>
            </a:br>
            <a:r>
              <a:rPr lang="en-US" b="1" dirty="0" err="1" smtClean="0"/>
              <a:t>AppComponent</a:t>
            </a:r>
            <a:r>
              <a:rPr lang="en-US" dirty="0" smtClean="0"/>
              <a:t> - This component is the root component and displays just the page header</a:t>
            </a:r>
          </a:p>
          <a:p>
            <a:r>
              <a:rPr lang="en-US" b="1" dirty="0" err="1" smtClean="0"/>
              <a:t>EmployeeComponent</a:t>
            </a:r>
            <a:r>
              <a:rPr lang="en-US" dirty="0" smtClean="0"/>
              <a:t> - This component is the child component and displays the Employee details table. This child component will be nested inside the root </a:t>
            </a:r>
            <a:r>
              <a:rPr lang="en-US" dirty="0" err="1" smtClean="0"/>
              <a:t>AppComponent</a:t>
            </a:r>
            <a:endParaRPr lang="en-US" dirty="0"/>
          </a:p>
        </p:txBody>
      </p:sp>
      <p:pic>
        <p:nvPicPr>
          <p:cNvPr id="22530" name="Picture 2" descr="angular 2 component in another component"/>
          <p:cNvPicPr>
            <a:picLocks noChangeAspect="1" noChangeArrowheads="1"/>
          </p:cNvPicPr>
          <p:nvPr/>
        </p:nvPicPr>
        <p:blipFill>
          <a:blip r:embed="rId2" cstate="print"/>
          <a:srcRect/>
          <a:stretch>
            <a:fillRect/>
          </a:stretch>
        </p:blipFill>
        <p:spPr bwMode="auto">
          <a:xfrm>
            <a:off x="2895600" y="1981200"/>
            <a:ext cx="3581400" cy="4105275"/>
          </a:xfrm>
          <a:prstGeom prst="rect">
            <a:avLst/>
          </a:prstGeom>
          <a:noFill/>
        </p:spPr>
      </p:pic>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304800"/>
            <a:ext cx="8534400" cy="6186309"/>
          </a:xfrm>
          <a:prstGeom prst="rect">
            <a:avLst/>
          </a:prstGeom>
        </p:spPr>
        <p:txBody>
          <a:bodyPr wrap="square">
            <a:spAutoFit/>
          </a:bodyPr>
          <a:lstStyle/>
          <a:p>
            <a:r>
              <a:rPr lang="en-US" dirty="0" smtClean="0"/>
              <a:t>Step 1 : Right click on the "App" folder and add a new folder. Name it "employee". We will create our </a:t>
            </a:r>
            <a:r>
              <a:rPr lang="en-US" dirty="0" err="1" smtClean="0"/>
              <a:t>EmployeeComponent</a:t>
            </a:r>
            <a:r>
              <a:rPr lang="en-US" dirty="0" smtClean="0"/>
              <a:t> in this folder.</a:t>
            </a:r>
          </a:p>
          <a:p>
            <a:endParaRPr lang="en-US" dirty="0" smtClean="0"/>
          </a:p>
          <a:p>
            <a:r>
              <a:rPr lang="en-US" dirty="0" smtClean="0"/>
              <a:t>Step 2 : Right click on the "employee" folder and add a new HTML page. Name it </a:t>
            </a:r>
            <a:r>
              <a:rPr lang="en-US" dirty="0" err="1" smtClean="0"/>
              <a:t>employee.component.html</a:t>
            </a:r>
            <a:r>
              <a:rPr lang="en-US" dirty="0" smtClean="0"/>
              <a:t>. Copy and paste the following HTML.</a:t>
            </a:r>
          </a:p>
          <a:p>
            <a:endParaRPr lang="en-US" dirty="0" smtClean="0"/>
          </a:p>
          <a:p>
            <a:r>
              <a:rPr lang="en-US" sz="1600" dirty="0" smtClean="0"/>
              <a:t>&lt;table&gt;</a:t>
            </a:r>
          </a:p>
          <a:p>
            <a:r>
              <a:rPr lang="en-US" sz="1600" dirty="0" smtClean="0"/>
              <a:t>    &lt;</a:t>
            </a:r>
            <a:r>
              <a:rPr lang="en-US" sz="1600" dirty="0" err="1" smtClean="0"/>
              <a:t>tr</a:t>
            </a:r>
            <a:r>
              <a:rPr lang="en-US" sz="1600" dirty="0" smtClean="0"/>
              <a:t>&gt;</a:t>
            </a:r>
          </a:p>
          <a:p>
            <a:r>
              <a:rPr lang="en-US" sz="1600" dirty="0" smtClean="0"/>
              <a:t>        &lt;td&gt;First Name&lt;/td&gt;</a:t>
            </a:r>
          </a:p>
          <a:p>
            <a:r>
              <a:rPr lang="en-US" sz="1600" dirty="0" smtClean="0"/>
              <a:t>        &lt;td&gt;{{</a:t>
            </a:r>
            <a:r>
              <a:rPr lang="en-US" sz="1600" dirty="0" err="1" smtClean="0"/>
              <a:t>firstName</a:t>
            </a:r>
            <a:r>
              <a:rPr lang="en-US" sz="1600" dirty="0" smtClean="0"/>
              <a:t>}}&lt;/td&gt;</a:t>
            </a:r>
          </a:p>
          <a:p>
            <a:r>
              <a:rPr lang="en-US" sz="1600" dirty="0" smtClean="0"/>
              <a:t>    &lt;/</a:t>
            </a:r>
            <a:r>
              <a:rPr lang="en-US" sz="1600" dirty="0" err="1" smtClean="0"/>
              <a:t>tr</a:t>
            </a:r>
            <a:r>
              <a:rPr lang="en-US" sz="1600" dirty="0" smtClean="0"/>
              <a:t>&gt;</a:t>
            </a:r>
          </a:p>
          <a:p>
            <a:r>
              <a:rPr lang="en-US" sz="1600" dirty="0" smtClean="0"/>
              <a:t>    &lt;</a:t>
            </a:r>
            <a:r>
              <a:rPr lang="en-US" sz="1600" dirty="0" err="1" smtClean="0"/>
              <a:t>tr</a:t>
            </a:r>
            <a:r>
              <a:rPr lang="en-US" sz="1600" dirty="0" smtClean="0"/>
              <a:t>&gt;</a:t>
            </a:r>
          </a:p>
          <a:p>
            <a:r>
              <a:rPr lang="en-US" sz="1600" dirty="0" smtClean="0"/>
              <a:t>        &lt;td&gt;Last Name&lt;/td&gt;</a:t>
            </a:r>
          </a:p>
          <a:p>
            <a:r>
              <a:rPr lang="en-US" sz="1600" dirty="0" smtClean="0"/>
              <a:t>        &lt;td&gt;{{</a:t>
            </a:r>
            <a:r>
              <a:rPr lang="en-US" sz="1600" dirty="0" err="1" smtClean="0"/>
              <a:t>lastName</a:t>
            </a:r>
            <a:r>
              <a:rPr lang="en-US" sz="1600" dirty="0" smtClean="0"/>
              <a:t>}}&lt;/td&gt;</a:t>
            </a:r>
          </a:p>
          <a:p>
            <a:r>
              <a:rPr lang="en-US" sz="1600" dirty="0" smtClean="0"/>
              <a:t>    &lt;/</a:t>
            </a:r>
            <a:r>
              <a:rPr lang="en-US" sz="1600" dirty="0" err="1" smtClean="0"/>
              <a:t>tr</a:t>
            </a:r>
            <a:r>
              <a:rPr lang="en-US" sz="1600" dirty="0" smtClean="0"/>
              <a:t>&gt;</a:t>
            </a:r>
          </a:p>
          <a:p>
            <a:r>
              <a:rPr lang="en-US" sz="1600" dirty="0" smtClean="0"/>
              <a:t>    &lt;</a:t>
            </a:r>
            <a:r>
              <a:rPr lang="en-US" sz="1600" dirty="0" err="1" smtClean="0"/>
              <a:t>tr</a:t>
            </a:r>
            <a:r>
              <a:rPr lang="en-US" sz="1600" dirty="0" smtClean="0"/>
              <a:t>&gt;</a:t>
            </a:r>
          </a:p>
          <a:p>
            <a:r>
              <a:rPr lang="en-US" sz="1600" dirty="0" smtClean="0"/>
              <a:t>        &lt;td&gt;Gender&lt;/td&gt;</a:t>
            </a:r>
          </a:p>
          <a:p>
            <a:r>
              <a:rPr lang="en-US" sz="1600" dirty="0" smtClean="0"/>
              <a:t>        &lt;td&gt;{{gender}}&lt;/td&gt;</a:t>
            </a:r>
          </a:p>
          <a:p>
            <a:r>
              <a:rPr lang="en-US" sz="1600" dirty="0" smtClean="0"/>
              <a:t>    &lt;/</a:t>
            </a:r>
            <a:r>
              <a:rPr lang="en-US" sz="1600" dirty="0" err="1" smtClean="0"/>
              <a:t>tr</a:t>
            </a:r>
            <a:r>
              <a:rPr lang="en-US" sz="1600" dirty="0" smtClean="0"/>
              <a:t>&gt;</a:t>
            </a:r>
          </a:p>
          <a:p>
            <a:r>
              <a:rPr lang="en-US" sz="1600" dirty="0" smtClean="0"/>
              <a:t>    &lt;</a:t>
            </a:r>
            <a:r>
              <a:rPr lang="en-US" sz="1600" dirty="0" err="1" smtClean="0"/>
              <a:t>tr</a:t>
            </a:r>
            <a:r>
              <a:rPr lang="en-US" sz="1600" dirty="0" smtClean="0"/>
              <a:t>&gt;</a:t>
            </a:r>
          </a:p>
          <a:p>
            <a:r>
              <a:rPr lang="en-US" sz="1600" dirty="0" smtClean="0"/>
              <a:t>        &lt;td&gt;Age&lt;/td&gt;</a:t>
            </a:r>
          </a:p>
          <a:p>
            <a:r>
              <a:rPr lang="en-US" sz="1600" dirty="0" smtClean="0"/>
              <a:t>        &lt;td&gt;{{age}}&lt;/td&gt;</a:t>
            </a:r>
          </a:p>
          <a:p>
            <a:r>
              <a:rPr lang="en-US" sz="1600" dirty="0" smtClean="0"/>
              <a:t>    &lt;/</a:t>
            </a:r>
            <a:r>
              <a:rPr lang="en-US" sz="1600" dirty="0" err="1" smtClean="0"/>
              <a:t>tr</a:t>
            </a:r>
            <a:r>
              <a:rPr lang="en-US" sz="1600" dirty="0" smtClean="0"/>
              <a:t>&gt;</a:t>
            </a:r>
          </a:p>
          <a:p>
            <a:r>
              <a:rPr lang="en-US" sz="1600" dirty="0" smtClean="0"/>
              <a:t>&lt;/table&gt;</a:t>
            </a:r>
            <a:endParaRPr lang="en-US" sz="1600" dirty="0"/>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474345"/>
            <a:ext cx="8534400" cy="4801314"/>
          </a:xfrm>
          <a:prstGeom prst="rect">
            <a:avLst/>
          </a:prstGeom>
        </p:spPr>
        <p:txBody>
          <a:bodyPr wrap="square">
            <a:spAutoFit/>
          </a:bodyPr>
          <a:lstStyle/>
          <a:p>
            <a:pPr algn="just"/>
            <a:r>
              <a:rPr lang="en-US" dirty="0" smtClean="0"/>
              <a:t>Step 3 : Right click on the "employee" folder and add a new </a:t>
            </a:r>
            <a:r>
              <a:rPr lang="en-US" dirty="0" err="1" smtClean="0"/>
              <a:t>TypeScript</a:t>
            </a:r>
            <a:r>
              <a:rPr lang="en-US" dirty="0" smtClean="0"/>
              <a:t> file. Name it </a:t>
            </a:r>
            <a:r>
              <a:rPr lang="en-US" dirty="0" err="1" smtClean="0"/>
              <a:t>employee.component.ts</a:t>
            </a:r>
            <a:r>
              <a:rPr lang="en-US" dirty="0" smtClean="0"/>
              <a:t>. Copy and paste the following code in it. At this point we have our child component </a:t>
            </a:r>
            <a:r>
              <a:rPr lang="en-US" dirty="0" err="1" smtClean="0"/>
              <a:t>EmployeeComponent</a:t>
            </a:r>
            <a:r>
              <a:rPr lang="en-US" dirty="0" smtClean="0"/>
              <a:t> created. Next let's create the root component - </a:t>
            </a:r>
            <a:r>
              <a:rPr lang="en-US" dirty="0" err="1" smtClean="0"/>
              <a:t>AppComponent</a:t>
            </a:r>
            <a:r>
              <a:rPr lang="en-US" dirty="0" smtClean="0"/>
              <a:t>.</a:t>
            </a:r>
          </a:p>
          <a:p>
            <a:endParaRPr lang="en-US" dirty="0" smtClean="0"/>
          </a:p>
          <a:p>
            <a:r>
              <a:rPr lang="en-US" dirty="0" smtClean="0"/>
              <a:t>import { Component } from '@angular/core';</a:t>
            </a:r>
          </a:p>
          <a:p>
            <a:endParaRPr lang="en-US" dirty="0" smtClean="0"/>
          </a:p>
          <a:p>
            <a:r>
              <a:rPr lang="en-US" dirty="0" smtClean="0"/>
              <a:t>@Component({</a:t>
            </a:r>
          </a:p>
          <a:p>
            <a:r>
              <a:rPr lang="en-US" dirty="0" smtClean="0"/>
              <a:t>    selector: 'my-employee',</a:t>
            </a:r>
          </a:p>
          <a:p>
            <a:r>
              <a:rPr lang="en-US" dirty="0" smtClean="0"/>
              <a:t>    </a:t>
            </a:r>
            <a:r>
              <a:rPr lang="en-US" dirty="0" err="1" smtClean="0"/>
              <a:t>templateUrl</a:t>
            </a:r>
            <a:r>
              <a:rPr lang="en-US" dirty="0" smtClean="0"/>
              <a:t>: 'app/employee/</a:t>
            </a:r>
            <a:r>
              <a:rPr lang="en-US" dirty="0" err="1" smtClean="0"/>
              <a:t>employee.component.html</a:t>
            </a:r>
            <a:r>
              <a:rPr lang="en-US" dirty="0" smtClean="0"/>
              <a:t>'</a:t>
            </a:r>
          </a:p>
          <a:p>
            <a:r>
              <a:rPr lang="en-US" dirty="0" smtClean="0"/>
              <a:t>})</a:t>
            </a:r>
          </a:p>
          <a:p>
            <a:r>
              <a:rPr lang="en-US" dirty="0" smtClean="0"/>
              <a:t>export class </a:t>
            </a:r>
            <a:r>
              <a:rPr lang="en-US" dirty="0" err="1" smtClean="0"/>
              <a:t>EmployeeComponent</a:t>
            </a:r>
            <a:r>
              <a:rPr lang="en-US" dirty="0" smtClean="0"/>
              <a:t> {</a:t>
            </a:r>
          </a:p>
          <a:p>
            <a:r>
              <a:rPr lang="en-US" dirty="0" smtClean="0"/>
              <a:t>    </a:t>
            </a:r>
            <a:r>
              <a:rPr lang="en-US" dirty="0" err="1" smtClean="0"/>
              <a:t>firstName</a:t>
            </a:r>
            <a:r>
              <a:rPr lang="en-US" dirty="0" smtClean="0"/>
              <a:t>: string = 'Tom';</a:t>
            </a:r>
          </a:p>
          <a:p>
            <a:r>
              <a:rPr lang="en-US" dirty="0" smtClean="0"/>
              <a:t>    </a:t>
            </a:r>
            <a:r>
              <a:rPr lang="en-US" dirty="0" err="1" smtClean="0"/>
              <a:t>lastName</a:t>
            </a:r>
            <a:r>
              <a:rPr lang="en-US" dirty="0" smtClean="0"/>
              <a:t>: string = 'Hopkins';</a:t>
            </a:r>
          </a:p>
          <a:p>
            <a:r>
              <a:rPr lang="en-US" dirty="0" smtClean="0"/>
              <a:t>    gender: string = 'Male';</a:t>
            </a:r>
          </a:p>
          <a:p>
            <a:r>
              <a:rPr lang="en-US" dirty="0" smtClean="0"/>
              <a:t>    age: number = 20;</a:t>
            </a:r>
          </a:p>
          <a:p>
            <a:r>
              <a:rPr lang="en-US" dirty="0" smtClean="0"/>
              <a:t>}</a:t>
            </a:r>
            <a:endParaRPr lang="en-US" dirty="0"/>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474345"/>
            <a:ext cx="8458200" cy="4801314"/>
          </a:xfrm>
          <a:prstGeom prst="rect">
            <a:avLst/>
          </a:prstGeom>
        </p:spPr>
        <p:txBody>
          <a:bodyPr wrap="square">
            <a:spAutoFit/>
          </a:bodyPr>
          <a:lstStyle/>
          <a:p>
            <a:r>
              <a:rPr lang="en-US" dirty="0" smtClean="0"/>
              <a:t>Step 4 : We are going to use the root component to just display the page header. So in "</a:t>
            </a:r>
            <a:r>
              <a:rPr lang="en-US" dirty="0" err="1" smtClean="0"/>
              <a:t>app.component.ts</a:t>
            </a:r>
            <a:r>
              <a:rPr lang="en-US" dirty="0" smtClean="0"/>
              <a:t>" file, include the following code. Notice, since the View Template HTML is just 3 lines we have used an inline template instead of an external template. Angular2 recommends to extract templates into a separate file, if the view template is longer than 3 lines.</a:t>
            </a:r>
          </a:p>
          <a:p>
            <a:endParaRPr lang="en-US" dirty="0" smtClean="0"/>
          </a:p>
          <a:p>
            <a:r>
              <a:rPr lang="en-US" dirty="0" smtClean="0"/>
              <a:t>import { Component } from '@angular/core';</a:t>
            </a:r>
          </a:p>
          <a:p>
            <a:endParaRPr lang="en-US" dirty="0" smtClean="0"/>
          </a:p>
          <a:p>
            <a:r>
              <a:rPr lang="en-US" dirty="0" smtClean="0"/>
              <a:t>@Component({</a:t>
            </a:r>
          </a:p>
          <a:p>
            <a:r>
              <a:rPr lang="en-US" dirty="0" smtClean="0"/>
              <a:t>    selector: 'my-app',</a:t>
            </a:r>
          </a:p>
          <a:p>
            <a:r>
              <a:rPr lang="en-US" dirty="0" smtClean="0"/>
              <a:t>    template: `&lt;div&gt;</a:t>
            </a:r>
          </a:p>
          <a:p>
            <a:r>
              <a:rPr lang="en-US" dirty="0" smtClean="0"/>
              <a:t>                    &lt;h1&gt;{{</a:t>
            </a:r>
            <a:r>
              <a:rPr lang="en-US" dirty="0" err="1" smtClean="0"/>
              <a:t>pageHeader</a:t>
            </a:r>
            <a:r>
              <a:rPr lang="en-US" dirty="0" smtClean="0"/>
              <a:t>}}&lt;/h1&gt;</a:t>
            </a:r>
          </a:p>
          <a:p>
            <a:r>
              <a:rPr lang="en-US" dirty="0" smtClean="0"/>
              <a:t>               &lt;/div&gt;`</a:t>
            </a:r>
          </a:p>
          <a:p>
            <a:r>
              <a:rPr lang="en-US" dirty="0" smtClean="0"/>
              <a:t>})</a:t>
            </a:r>
          </a:p>
          <a:p>
            <a:r>
              <a:rPr lang="en-US" dirty="0" smtClean="0"/>
              <a:t>export class </a:t>
            </a:r>
            <a:r>
              <a:rPr lang="en-US" dirty="0" err="1" smtClean="0"/>
              <a:t>AppComponent</a:t>
            </a:r>
            <a:r>
              <a:rPr lang="en-US" dirty="0" smtClean="0"/>
              <a:t> {</a:t>
            </a:r>
          </a:p>
          <a:p>
            <a:r>
              <a:rPr lang="en-US" dirty="0" smtClean="0"/>
              <a:t>    </a:t>
            </a:r>
            <a:r>
              <a:rPr lang="en-US" dirty="0" err="1" smtClean="0"/>
              <a:t>pageHeader</a:t>
            </a:r>
            <a:r>
              <a:rPr lang="en-US" dirty="0" smtClean="0"/>
              <a:t>: string = 'Employee Details';</a:t>
            </a:r>
          </a:p>
          <a:p>
            <a:r>
              <a:rPr lang="en-US" dirty="0" smtClean="0"/>
              <a:t>}</a:t>
            </a:r>
            <a:endParaRPr lang="en-US" dirty="0"/>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304800"/>
            <a:ext cx="8305800" cy="5909310"/>
          </a:xfrm>
          <a:prstGeom prst="rect">
            <a:avLst/>
          </a:prstGeom>
        </p:spPr>
        <p:txBody>
          <a:bodyPr wrap="square">
            <a:spAutoFit/>
          </a:bodyPr>
          <a:lstStyle/>
          <a:p>
            <a:pPr algn="just"/>
            <a:r>
              <a:rPr lang="en-US" dirty="0" smtClean="0"/>
              <a:t>At this point if we run the application, we only see the page header - "Employee Details", but not the table which has the employee details. To be able to display employee details table along with the page header, we will have to nest </a:t>
            </a:r>
            <a:r>
              <a:rPr lang="en-US" dirty="0" err="1" smtClean="0"/>
              <a:t>EmployeeComponent</a:t>
            </a:r>
            <a:r>
              <a:rPr lang="en-US" dirty="0" smtClean="0"/>
              <a:t> inside </a:t>
            </a:r>
            <a:r>
              <a:rPr lang="en-US" dirty="0" err="1" smtClean="0"/>
              <a:t>AppComponent</a:t>
            </a:r>
            <a:r>
              <a:rPr lang="en-US" dirty="0" smtClean="0"/>
              <a:t>. There are 2 simple steps to achieve this.</a:t>
            </a:r>
          </a:p>
          <a:p>
            <a:endParaRPr lang="en-US" dirty="0" smtClean="0"/>
          </a:p>
          <a:p>
            <a:r>
              <a:rPr lang="en-US" dirty="0" smtClean="0"/>
              <a:t>Step 1 : In "</a:t>
            </a:r>
            <a:r>
              <a:rPr lang="en-US" dirty="0" err="1" smtClean="0"/>
              <a:t>app.module.ts</a:t>
            </a:r>
            <a:r>
              <a:rPr lang="en-US" dirty="0" smtClean="0"/>
              <a:t>" file we need to do 2 things as shown below.</a:t>
            </a:r>
          </a:p>
          <a:p>
            <a:r>
              <a:rPr lang="en-US" dirty="0" smtClean="0"/>
              <a:t>Import </a:t>
            </a:r>
            <a:r>
              <a:rPr lang="en-US" dirty="0" err="1" smtClean="0"/>
              <a:t>EmployeeComponent</a:t>
            </a:r>
            <a:r>
              <a:rPr lang="en-US" dirty="0" smtClean="0"/>
              <a:t> </a:t>
            </a:r>
          </a:p>
          <a:p>
            <a:r>
              <a:rPr lang="en-US" dirty="0" smtClean="0"/>
              <a:t>Add </a:t>
            </a:r>
            <a:r>
              <a:rPr lang="en-US" dirty="0" err="1" smtClean="0"/>
              <a:t>EmployeeComponent</a:t>
            </a:r>
            <a:r>
              <a:rPr lang="en-US" dirty="0" smtClean="0"/>
              <a:t> to the declarations array</a:t>
            </a:r>
          </a:p>
          <a:p>
            <a:r>
              <a:rPr lang="en-US" dirty="0" smtClean="0"/>
              <a:t>import { </a:t>
            </a:r>
            <a:r>
              <a:rPr lang="en-US" dirty="0" err="1" smtClean="0"/>
              <a:t>NgModule</a:t>
            </a:r>
            <a:r>
              <a:rPr lang="en-US" dirty="0" smtClean="0"/>
              <a:t> } from '@angular/core';</a:t>
            </a:r>
          </a:p>
          <a:p>
            <a:r>
              <a:rPr lang="en-US" dirty="0" smtClean="0"/>
              <a:t>import { </a:t>
            </a:r>
            <a:r>
              <a:rPr lang="en-US" dirty="0" err="1" smtClean="0"/>
              <a:t>BrowserModule</a:t>
            </a:r>
            <a:r>
              <a:rPr lang="en-US" dirty="0" smtClean="0"/>
              <a:t> } from '@angular/platform-browser';</a:t>
            </a:r>
          </a:p>
          <a:p>
            <a:endParaRPr lang="en-US" dirty="0" smtClean="0"/>
          </a:p>
          <a:p>
            <a:r>
              <a:rPr lang="en-US" dirty="0" smtClean="0"/>
              <a:t>import { </a:t>
            </a:r>
            <a:r>
              <a:rPr lang="en-US" dirty="0" err="1" smtClean="0"/>
              <a:t>AppComponent</a:t>
            </a:r>
            <a:r>
              <a:rPr lang="en-US" dirty="0" smtClean="0"/>
              <a:t> } from './</a:t>
            </a:r>
            <a:r>
              <a:rPr lang="en-US" dirty="0" err="1" smtClean="0"/>
              <a:t>app.component</a:t>
            </a:r>
            <a:r>
              <a:rPr lang="en-US" dirty="0" smtClean="0"/>
              <a:t>';</a:t>
            </a:r>
          </a:p>
          <a:p>
            <a:r>
              <a:rPr lang="en-US" dirty="0" smtClean="0"/>
              <a:t>import { </a:t>
            </a:r>
            <a:r>
              <a:rPr lang="en-US" dirty="0" err="1" smtClean="0"/>
              <a:t>EmployeeComponent</a:t>
            </a:r>
            <a:r>
              <a:rPr lang="en-US" dirty="0" smtClean="0"/>
              <a:t> } from './employee/</a:t>
            </a:r>
            <a:r>
              <a:rPr lang="en-US" dirty="0" err="1" smtClean="0"/>
              <a:t>employee.component</a:t>
            </a:r>
            <a:r>
              <a:rPr lang="en-US" dirty="0" smtClean="0"/>
              <a:t>';</a:t>
            </a:r>
          </a:p>
          <a:p>
            <a:endParaRPr lang="en-US" dirty="0" smtClean="0"/>
          </a:p>
          <a:p>
            <a:r>
              <a:rPr lang="en-US" dirty="0" smtClean="0"/>
              <a:t>@</a:t>
            </a:r>
            <a:r>
              <a:rPr lang="en-US" dirty="0" err="1" smtClean="0"/>
              <a:t>NgModule</a:t>
            </a:r>
            <a:r>
              <a:rPr lang="en-US" dirty="0" smtClean="0"/>
              <a:t>({</a:t>
            </a:r>
          </a:p>
          <a:p>
            <a:r>
              <a:rPr lang="en-US" dirty="0" smtClean="0"/>
              <a:t>    imports: [</a:t>
            </a:r>
            <a:r>
              <a:rPr lang="en-US" dirty="0" err="1" smtClean="0"/>
              <a:t>BrowserModule</a:t>
            </a:r>
            <a:r>
              <a:rPr lang="en-US" dirty="0" smtClean="0"/>
              <a:t>],</a:t>
            </a:r>
          </a:p>
          <a:p>
            <a:r>
              <a:rPr lang="en-US" dirty="0" smtClean="0"/>
              <a:t>    declarations: [</a:t>
            </a:r>
            <a:r>
              <a:rPr lang="en-US" dirty="0" err="1" smtClean="0"/>
              <a:t>AppComponent</a:t>
            </a:r>
            <a:r>
              <a:rPr lang="en-US" dirty="0" smtClean="0"/>
              <a:t>, </a:t>
            </a:r>
            <a:r>
              <a:rPr lang="en-US" dirty="0" err="1" smtClean="0"/>
              <a:t>EmployeeComponent</a:t>
            </a:r>
            <a:r>
              <a:rPr lang="en-US" dirty="0" smtClean="0"/>
              <a:t>],</a:t>
            </a:r>
          </a:p>
          <a:p>
            <a:r>
              <a:rPr lang="en-US" dirty="0" smtClean="0"/>
              <a:t>    bootstrap: [</a:t>
            </a:r>
            <a:r>
              <a:rPr lang="en-US" dirty="0" err="1" smtClean="0"/>
              <a:t>AppComponent</a:t>
            </a:r>
            <a:r>
              <a:rPr lang="en-US" dirty="0" smtClean="0"/>
              <a:t>]</a:t>
            </a:r>
          </a:p>
          <a:p>
            <a:r>
              <a:rPr lang="en-US" dirty="0" smtClean="0"/>
              <a:t>})</a:t>
            </a:r>
          </a:p>
          <a:p>
            <a:endParaRPr lang="en-US" dirty="0" smtClean="0"/>
          </a:p>
          <a:p>
            <a:r>
              <a:rPr lang="en-US" dirty="0" smtClean="0"/>
              <a:t>export class </a:t>
            </a:r>
            <a:r>
              <a:rPr lang="en-US" dirty="0" err="1" smtClean="0"/>
              <a:t>AppModule</a:t>
            </a:r>
            <a:r>
              <a:rPr lang="en-US" dirty="0" smtClean="0"/>
              <a:t> { }</a:t>
            </a:r>
            <a:endParaRPr lang="en-US" dirty="0"/>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304800"/>
            <a:ext cx="8382000" cy="2862322"/>
          </a:xfrm>
          <a:prstGeom prst="rect">
            <a:avLst/>
          </a:prstGeom>
        </p:spPr>
        <p:txBody>
          <a:bodyPr wrap="square">
            <a:spAutoFit/>
          </a:bodyPr>
          <a:lstStyle/>
          <a:p>
            <a:r>
              <a:rPr lang="en-US" b="1" dirty="0" smtClean="0">
                <a:solidFill>
                  <a:srgbClr val="0070C0"/>
                </a:solidFill>
              </a:rPr>
              <a:t>What is </a:t>
            </a:r>
            <a:r>
              <a:rPr lang="en-US" b="1" dirty="0" err="1" smtClean="0">
                <a:solidFill>
                  <a:srgbClr val="0070C0"/>
                </a:solidFill>
              </a:rPr>
              <a:t>AppModule</a:t>
            </a:r>
            <a:endParaRPr lang="en-US" b="1" dirty="0" smtClean="0">
              <a:solidFill>
                <a:srgbClr val="0070C0"/>
              </a:solidFill>
            </a:endParaRPr>
          </a:p>
          <a:p>
            <a:r>
              <a:rPr lang="en-US" dirty="0" err="1" smtClean="0"/>
              <a:t>AppModule</a:t>
            </a:r>
            <a:r>
              <a:rPr lang="en-US" dirty="0" smtClean="0"/>
              <a:t> is the root module which bootstraps and launches the angular application. You can name it anything you want, but by convention it is named </a:t>
            </a:r>
            <a:r>
              <a:rPr lang="en-US" dirty="0" err="1" smtClean="0"/>
              <a:t>AppModule</a:t>
            </a:r>
            <a:r>
              <a:rPr lang="en-US" dirty="0" smtClean="0"/>
              <a:t>.</a:t>
            </a:r>
          </a:p>
          <a:p>
            <a:endParaRPr lang="en-US" dirty="0" smtClean="0"/>
          </a:p>
          <a:p>
            <a:r>
              <a:rPr lang="en-US" dirty="0" smtClean="0"/>
              <a:t>It imports 2 system modules - </a:t>
            </a:r>
            <a:r>
              <a:rPr lang="en-US" dirty="0" err="1" smtClean="0"/>
              <a:t>BrowserModule</a:t>
            </a:r>
            <a:r>
              <a:rPr lang="en-US" dirty="0" smtClean="0"/>
              <a:t> and </a:t>
            </a:r>
            <a:r>
              <a:rPr lang="en-US" dirty="0" err="1" smtClean="0"/>
              <a:t>NgModule</a:t>
            </a:r>
            <a:r>
              <a:rPr lang="en-US" dirty="0" smtClean="0"/>
              <a:t> </a:t>
            </a:r>
          </a:p>
          <a:p>
            <a:r>
              <a:rPr lang="en-US" dirty="0" err="1" smtClean="0"/>
              <a:t>BrowserModule</a:t>
            </a:r>
            <a:r>
              <a:rPr lang="en-US" dirty="0" smtClean="0"/>
              <a:t> - Every application that runs in a browser needs this module. In a later video in this course we will discuss </a:t>
            </a:r>
            <a:r>
              <a:rPr lang="en-US" dirty="0" err="1" smtClean="0"/>
              <a:t>NgIf</a:t>
            </a:r>
            <a:r>
              <a:rPr lang="en-US" dirty="0" smtClean="0"/>
              <a:t> and </a:t>
            </a:r>
            <a:r>
              <a:rPr lang="en-US" dirty="0" err="1" smtClean="0"/>
              <a:t>NgFor</a:t>
            </a:r>
            <a:r>
              <a:rPr lang="en-US" dirty="0" smtClean="0"/>
              <a:t> directives which are also provided by this module.</a:t>
            </a:r>
          </a:p>
          <a:p>
            <a:r>
              <a:rPr lang="en-US" dirty="0" err="1" smtClean="0"/>
              <a:t>NgModule</a:t>
            </a:r>
            <a:r>
              <a:rPr lang="en-US" dirty="0" smtClean="0"/>
              <a:t> - @component decorator adds metadata to an angular component class, similarly @</a:t>
            </a:r>
            <a:r>
              <a:rPr lang="en-US" dirty="0" err="1" smtClean="0"/>
              <a:t>NgModule</a:t>
            </a:r>
            <a:r>
              <a:rPr lang="en-US" dirty="0" smtClean="0"/>
              <a:t> decorator adds metadata to the angular module class.</a:t>
            </a:r>
            <a:endParaRPr lang="en-US" dirty="0"/>
          </a:p>
        </p:txBody>
      </p:sp>
      <p:sp>
        <p:nvSpPr>
          <p:cNvPr id="3" name="Rectangle 2"/>
          <p:cNvSpPr/>
          <p:nvPr/>
        </p:nvSpPr>
        <p:spPr>
          <a:xfrm>
            <a:off x="457200" y="3505200"/>
            <a:ext cx="8153400" cy="2031325"/>
          </a:xfrm>
          <a:prstGeom prst="rect">
            <a:avLst/>
          </a:prstGeom>
        </p:spPr>
        <p:txBody>
          <a:bodyPr wrap="square">
            <a:spAutoFit/>
          </a:bodyPr>
          <a:lstStyle/>
          <a:p>
            <a:r>
              <a:rPr lang="en-US" dirty="0" smtClean="0"/>
              <a:t>Properties of the @</a:t>
            </a:r>
            <a:r>
              <a:rPr lang="en-US" dirty="0" err="1" smtClean="0"/>
              <a:t>NgModule</a:t>
            </a:r>
            <a:r>
              <a:rPr lang="en-US" dirty="0" smtClean="0"/>
              <a:t> decorator</a:t>
            </a:r>
          </a:p>
          <a:p>
            <a:r>
              <a:rPr lang="en-US" dirty="0" smtClean="0">
                <a:solidFill>
                  <a:srgbClr val="0070C0"/>
                </a:solidFill>
              </a:rPr>
              <a:t>imports</a:t>
            </a:r>
            <a:r>
              <a:rPr lang="en-US" dirty="0" smtClean="0"/>
              <a:t> - Imports the </a:t>
            </a:r>
            <a:r>
              <a:rPr lang="en-US" dirty="0" err="1" smtClean="0"/>
              <a:t>BrowserModule</a:t>
            </a:r>
            <a:r>
              <a:rPr lang="en-US" dirty="0" smtClean="0"/>
              <a:t> required for an angular application to run in a web browser</a:t>
            </a:r>
          </a:p>
          <a:p>
            <a:r>
              <a:rPr lang="en-US" dirty="0" smtClean="0">
                <a:solidFill>
                  <a:srgbClr val="0070C0"/>
                </a:solidFill>
              </a:rPr>
              <a:t>declarations</a:t>
            </a:r>
            <a:r>
              <a:rPr lang="en-US" dirty="0" smtClean="0"/>
              <a:t> - Contains the components registered with this module. In our case we have two - </a:t>
            </a:r>
            <a:r>
              <a:rPr lang="en-US" dirty="0" err="1" smtClean="0"/>
              <a:t>AppComponent</a:t>
            </a:r>
            <a:r>
              <a:rPr lang="en-US" dirty="0" smtClean="0"/>
              <a:t> and </a:t>
            </a:r>
            <a:r>
              <a:rPr lang="en-US" dirty="0" err="1" smtClean="0"/>
              <a:t>EmployeeComponent</a:t>
            </a:r>
            <a:endParaRPr lang="en-US" dirty="0" smtClean="0"/>
          </a:p>
          <a:p>
            <a:r>
              <a:rPr lang="en-US" dirty="0" smtClean="0">
                <a:solidFill>
                  <a:srgbClr val="0070C0"/>
                </a:solidFill>
              </a:rPr>
              <a:t>bootstrap</a:t>
            </a:r>
            <a:r>
              <a:rPr lang="en-US" dirty="0" smtClean="0"/>
              <a:t> - Contains the root component that Angular creates and inserts into the index.html host web page</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400" y="304800"/>
            <a:ext cx="8153400" cy="584775"/>
          </a:xfrm>
          <a:prstGeom prst="rect">
            <a:avLst/>
          </a:prstGeom>
        </p:spPr>
        <p:txBody>
          <a:bodyPr wrap="square">
            <a:spAutoFit/>
          </a:bodyPr>
          <a:lstStyle/>
          <a:p>
            <a:r>
              <a:rPr lang="en-US" sz="1600" dirty="0"/>
              <a:t>The biggest difference is that </a:t>
            </a:r>
            <a:r>
              <a:rPr lang="en-US" sz="1600" dirty="0" err="1"/>
              <a:t>TypeScript</a:t>
            </a:r>
            <a:r>
              <a:rPr lang="en-US" sz="1600" dirty="0"/>
              <a:t> checks the </a:t>
            </a:r>
            <a:r>
              <a:rPr lang="en-US" sz="1600" b="1" dirty="0"/>
              <a:t>types of variable</a:t>
            </a:r>
            <a:r>
              <a:rPr lang="en-US" sz="1600" dirty="0"/>
              <a:t> at the </a:t>
            </a:r>
            <a:r>
              <a:rPr lang="en-US" sz="1600" b="1" dirty="0"/>
              <a:t>compile time , unlike at run time in </a:t>
            </a:r>
            <a:r>
              <a:rPr lang="en-US" sz="1600" b="1" dirty="0" err="1"/>
              <a:t>Javascript</a:t>
            </a:r>
            <a:r>
              <a:rPr lang="en-US" sz="1600" b="1" dirty="0"/>
              <a:t>. </a:t>
            </a:r>
            <a:endParaRPr lang="en-US" sz="1600" dirty="0"/>
          </a:p>
        </p:txBody>
      </p:sp>
      <p:sp>
        <p:nvSpPr>
          <p:cNvPr id="6" name="Rectangle 5"/>
          <p:cNvSpPr/>
          <p:nvPr/>
        </p:nvSpPr>
        <p:spPr>
          <a:xfrm>
            <a:off x="685800" y="838201"/>
            <a:ext cx="8153400" cy="5386090"/>
          </a:xfrm>
          <a:prstGeom prst="rect">
            <a:avLst/>
          </a:prstGeom>
        </p:spPr>
        <p:txBody>
          <a:bodyPr wrap="square">
            <a:spAutoFit/>
          </a:bodyPr>
          <a:lstStyle/>
          <a:p>
            <a:r>
              <a:rPr lang="en-US" b="1" dirty="0" smtClean="0">
                <a:solidFill>
                  <a:schemeClr val="accent1">
                    <a:lumMod val="75000"/>
                  </a:schemeClr>
                </a:solidFill>
              </a:rPr>
              <a:t>Demo :</a:t>
            </a:r>
          </a:p>
          <a:p>
            <a:r>
              <a:rPr lang="en-US" sz="1600" dirty="0" smtClean="0"/>
              <a:t>Suppose you want to create an add function which takes 2 numbers and return their sum</a:t>
            </a:r>
          </a:p>
          <a:p>
            <a:r>
              <a:rPr lang="en-US" sz="1600" dirty="0" smtClean="0"/>
              <a:t>In </a:t>
            </a:r>
            <a:r>
              <a:rPr lang="en-US" sz="1600" dirty="0" err="1" smtClean="0"/>
              <a:t>Javascript</a:t>
            </a:r>
            <a:endParaRPr lang="en-US" sz="1600" dirty="0" smtClean="0"/>
          </a:p>
          <a:p>
            <a:endParaRPr lang="en-US" sz="1600" dirty="0" smtClean="0"/>
          </a:p>
          <a:p>
            <a:r>
              <a:rPr lang="en-US" sz="1200" dirty="0" smtClean="0"/>
              <a:t>function add(num1 ,num2) {</a:t>
            </a:r>
          </a:p>
          <a:p>
            <a:r>
              <a:rPr lang="en-US" sz="1200" dirty="0" smtClean="0"/>
              <a:t> return num1 + num2 </a:t>
            </a:r>
          </a:p>
          <a:p>
            <a:r>
              <a:rPr lang="en-US" sz="1200" dirty="0" smtClean="0"/>
              <a:t>}</a:t>
            </a:r>
          </a:p>
          <a:p>
            <a:r>
              <a:rPr lang="en-US" sz="1200" dirty="0" smtClean="0"/>
              <a:t>add(1,2) // 3 // works fine</a:t>
            </a:r>
          </a:p>
          <a:p>
            <a:r>
              <a:rPr lang="en-US" sz="1200" dirty="0" smtClean="0"/>
              <a:t>add(1 , “Hello”) // 1Hello </a:t>
            </a:r>
          </a:p>
          <a:p>
            <a:endParaRPr lang="en-US" sz="1600" dirty="0" smtClean="0"/>
          </a:p>
          <a:p>
            <a:r>
              <a:rPr lang="en-US" sz="1600" dirty="0" smtClean="0"/>
              <a:t>no compile error. Can cause unexpected results during “Run time” of the program. You don’t want num2 to accept anything other than a number.</a:t>
            </a:r>
          </a:p>
          <a:p>
            <a:endParaRPr lang="en-US" sz="1600" dirty="0"/>
          </a:p>
          <a:p>
            <a:r>
              <a:rPr lang="en-US" sz="1600" dirty="0" smtClean="0"/>
              <a:t>Typescript solves such problems by using “types” in variables declaration</a:t>
            </a:r>
          </a:p>
          <a:p>
            <a:endParaRPr lang="en-US" sz="1600" dirty="0" smtClean="0"/>
          </a:p>
          <a:p>
            <a:r>
              <a:rPr lang="en-US" sz="1600" dirty="0" smtClean="0"/>
              <a:t>In Typescript</a:t>
            </a:r>
          </a:p>
          <a:p>
            <a:endParaRPr lang="en-US" sz="1600" dirty="0" smtClean="0"/>
          </a:p>
          <a:p>
            <a:r>
              <a:rPr lang="en-US" sz="1200" dirty="0" smtClean="0"/>
              <a:t> function add(num1: number ,num2:number) {</a:t>
            </a:r>
          </a:p>
          <a:p>
            <a:r>
              <a:rPr lang="en-US" sz="1200" dirty="0" smtClean="0"/>
              <a:t>    //num1 &amp; num2 should be only and only  of type "number"</a:t>
            </a:r>
          </a:p>
          <a:p>
            <a:r>
              <a:rPr lang="en-US" sz="1200" dirty="0" smtClean="0"/>
              <a:t>  return num1 + num2  </a:t>
            </a:r>
          </a:p>
          <a:p>
            <a:r>
              <a:rPr lang="en-US" sz="1200" dirty="0" smtClean="0"/>
              <a:t>}</a:t>
            </a:r>
          </a:p>
          <a:p>
            <a:r>
              <a:rPr lang="en-US" sz="1200" dirty="0" smtClean="0"/>
              <a:t>add(1,2) // works fine</a:t>
            </a:r>
          </a:p>
          <a:p>
            <a:r>
              <a:rPr lang="en-US" sz="1200" dirty="0" smtClean="0"/>
              <a:t>add(1,"two") // Compile time error in </a:t>
            </a:r>
            <a:r>
              <a:rPr lang="en-US" sz="1200" dirty="0" err="1" smtClean="0"/>
              <a:t>typescript.Easier</a:t>
            </a:r>
            <a:r>
              <a:rPr lang="en-US" sz="1200" dirty="0" smtClean="0"/>
              <a:t> Testing</a:t>
            </a:r>
            <a:endParaRPr lang="en-US" sz="1600" dirty="0" smtClean="0"/>
          </a:p>
          <a:p>
            <a:endParaRPr lang="en-US" sz="1600" dirty="0"/>
          </a:p>
        </p:txBody>
      </p:sp>
      <p:sp>
        <p:nvSpPr>
          <p:cNvPr id="5" name="Footer Placeholder 4"/>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81000" y="335846"/>
            <a:ext cx="8382000" cy="5078313"/>
          </a:xfrm>
          <a:prstGeom prst="rect">
            <a:avLst/>
          </a:prstGeom>
        </p:spPr>
        <p:txBody>
          <a:bodyPr wrap="square">
            <a:spAutoFit/>
          </a:bodyPr>
          <a:lstStyle/>
          <a:p>
            <a:r>
              <a:rPr lang="en-US" dirty="0" smtClean="0"/>
              <a:t>Step 2 : In "</a:t>
            </a:r>
            <a:r>
              <a:rPr lang="en-US" dirty="0" err="1" smtClean="0"/>
              <a:t>app.component.ts</a:t>
            </a:r>
            <a:r>
              <a:rPr lang="en-US" dirty="0" smtClean="0"/>
              <a:t>" file include "my-employee" as a directive. Remember in "</a:t>
            </a:r>
            <a:r>
              <a:rPr lang="en-US" dirty="0" err="1" smtClean="0"/>
              <a:t>employee.component.ts</a:t>
            </a:r>
            <a:r>
              <a:rPr lang="en-US" dirty="0" smtClean="0"/>
              <a:t>" file we used "my-employee" as a selector.</a:t>
            </a:r>
          </a:p>
          <a:p>
            <a:endParaRPr lang="en-US" dirty="0" smtClean="0"/>
          </a:p>
          <a:p>
            <a:r>
              <a:rPr lang="en-US" dirty="0" smtClean="0"/>
              <a:t>import { Component } from '@angular/core';</a:t>
            </a:r>
          </a:p>
          <a:p>
            <a:endParaRPr lang="en-US" dirty="0" smtClean="0"/>
          </a:p>
          <a:p>
            <a:r>
              <a:rPr lang="en-US" dirty="0" smtClean="0"/>
              <a:t>@Component({</a:t>
            </a:r>
          </a:p>
          <a:p>
            <a:r>
              <a:rPr lang="en-US" dirty="0" smtClean="0"/>
              <a:t>    selector: 'my-app',</a:t>
            </a:r>
          </a:p>
          <a:p>
            <a:r>
              <a:rPr lang="en-US" dirty="0" smtClean="0"/>
              <a:t>    template: `&lt;div&gt;</a:t>
            </a:r>
          </a:p>
          <a:p>
            <a:r>
              <a:rPr lang="en-US" dirty="0" smtClean="0"/>
              <a:t>                    &lt;h1&gt;{{</a:t>
            </a:r>
            <a:r>
              <a:rPr lang="en-US" dirty="0" err="1" smtClean="0"/>
              <a:t>pageHeader</a:t>
            </a:r>
            <a:r>
              <a:rPr lang="en-US" dirty="0" smtClean="0"/>
              <a:t>}}&lt;/h1&gt;</a:t>
            </a:r>
          </a:p>
          <a:p>
            <a:r>
              <a:rPr lang="en-US" dirty="0" smtClean="0"/>
              <a:t>                    &lt;my-employee&gt;&lt;/my-employee&gt;</a:t>
            </a:r>
          </a:p>
          <a:p>
            <a:r>
              <a:rPr lang="en-US" dirty="0" smtClean="0"/>
              <a:t>                &lt;/div&gt;`</a:t>
            </a:r>
          </a:p>
          <a:p>
            <a:r>
              <a:rPr lang="en-US" dirty="0" smtClean="0"/>
              <a:t>})</a:t>
            </a:r>
          </a:p>
          <a:p>
            <a:r>
              <a:rPr lang="en-US" dirty="0" smtClean="0"/>
              <a:t>export class </a:t>
            </a:r>
            <a:r>
              <a:rPr lang="en-US" dirty="0" err="1" smtClean="0"/>
              <a:t>AppComponent</a:t>
            </a:r>
            <a:r>
              <a:rPr lang="en-US" dirty="0" smtClean="0"/>
              <a:t> {</a:t>
            </a:r>
          </a:p>
          <a:p>
            <a:r>
              <a:rPr lang="en-US" dirty="0" smtClean="0"/>
              <a:t>    </a:t>
            </a:r>
            <a:r>
              <a:rPr lang="en-US" dirty="0" err="1" smtClean="0"/>
              <a:t>pageHeader</a:t>
            </a:r>
            <a:r>
              <a:rPr lang="en-US" dirty="0" smtClean="0"/>
              <a:t>: string = 'Employee Details';</a:t>
            </a:r>
          </a:p>
          <a:p>
            <a:r>
              <a:rPr lang="en-US" dirty="0" smtClean="0"/>
              <a:t>}</a:t>
            </a:r>
          </a:p>
          <a:p>
            <a:endParaRPr lang="en-US" dirty="0" smtClean="0"/>
          </a:p>
          <a:p>
            <a:r>
              <a:rPr lang="en-US" dirty="0" smtClean="0"/>
              <a:t>Run the application and you will see both page header and the employee details table. The employee details table is not styled very well. To style the table</a:t>
            </a:r>
            <a:endParaRPr lang="en-US" dirty="0"/>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228600"/>
            <a:ext cx="8092408" cy="6617196"/>
          </a:xfrm>
          <a:prstGeom prst="rect">
            <a:avLst/>
          </a:prstGeom>
          <a:noFill/>
        </p:spPr>
        <p:txBody>
          <a:bodyPr wrap="none" rtlCol="0">
            <a:spAutoFit/>
          </a:bodyPr>
          <a:lstStyle/>
          <a:p>
            <a:r>
              <a:rPr lang="en-US" sz="2000" b="1" dirty="0" smtClean="0">
                <a:solidFill>
                  <a:srgbClr val="0070C0"/>
                </a:solidFill>
              </a:rPr>
              <a:t>Services:</a:t>
            </a:r>
          </a:p>
          <a:p>
            <a:r>
              <a:rPr lang="en-US" dirty="0" smtClean="0"/>
              <a:t>Services are written by just defining a typescript(with extension .</a:t>
            </a:r>
            <a:r>
              <a:rPr lang="en-US" dirty="0" err="1" smtClean="0"/>
              <a:t>service.ts</a:t>
            </a:r>
            <a:r>
              <a:rPr lang="en-US" dirty="0" smtClean="0"/>
              <a:t>) class</a:t>
            </a:r>
          </a:p>
          <a:p>
            <a:r>
              <a:rPr lang="en-US" dirty="0" smtClean="0"/>
              <a:t> with decorator @</a:t>
            </a:r>
            <a:r>
              <a:rPr lang="en-US" dirty="0" err="1" smtClean="0"/>
              <a:t>Injectable</a:t>
            </a:r>
            <a:r>
              <a:rPr lang="en-US" dirty="0" smtClean="0"/>
              <a:t> annotation. </a:t>
            </a:r>
          </a:p>
          <a:p>
            <a:endParaRPr lang="en-US" dirty="0" smtClean="0"/>
          </a:p>
          <a:p>
            <a:pPr fontAlgn="base"/>
            <a:r>
              <a:rPr lang="en-US" dirty="0" smtClean="0"/>
              <a:t>Step 1: First we create service using angular </a:t>
            </a:r>
            <a:r>
              <a:rPr lang="en-US" dirty="0" err="1" smtClean="0"/>
              <a:t>cli</a:t>
            </a:r>
            <a:r>
              <a:rPr lang="en-US" dirty="0" smtClean="0"/>
              <a:t>. Write following angular </a:t>
            </a:r>
            <a:r>
              <a:rPr lang="en-US" dirty="0" err="1" smtClean="0"/>
              <a:t>cli</a:t>
            </a:r>
            <a:r>
              <a:rPr lang="en-US" dirty="0" smtClean="0"/>
              <a:t> command</a:t>
            </a:r>
          </a:p>
          <a:p>
            <a:pPr fontAlgn="base"/>
            <a:r>
              <a:rPr lang="en-US" dirty="0" smtClean="0"/>
              <a:t> into integrated terminal</a:t>
            </a:r>
          </a:p>
          <a:p>
            <a:pPr fontAlgn="base"/>
            <a:r>
              <a:rPr lang="en-US" b="1" dirty="0" err="1" smtClean="0"/>
              <a:t>ng</a:t>
            </a:r>
            <a:r>
              <a:rPr lang="en-US" b="1" dirty="0" smtClean="0"/>
              <a:t> g service data</a:t>
            </a:r>
            <a:endParaRPr lang="en-US" dirty="0" smtClean="0"/>
          </a:p>
          <a:p>
            <a:pPr fontAlgn="base"/>
            <a:r>
              <a:rPr lang="en-US" dirty="0" smtClean="0"/>
              <a:t>It will create two files named </a:t>
            </a:r>
            <a:r>
              <a:rPr lang="en-US" dirty="0" err="1" smtClean="0"/>
              <a:t>data.service.ts</a:t>
            </a:r>
            <a:r>
              <a:rPr lang="en-US" dirty="0" smtClean="0"/>
              <a:t> and </a:t>
            </a:r>
            <a:r>
              <a:rPr lang="en-US" dirty="0" err="1" smtClean="0"/>
              <a:t>data.service.spec.ts</a:t>
            </a:r>
            <a:r>
              <a:rPr lang="en-US" dirty="0" smtClean="0"/>
              <a:t>.</a:t>
            </a:r>
          </a:p>
          <a:p>
            <a:pPr fontAlgn="base"/>
            <a:r>
              <a:rPr lang="en-US" dirty="0" smtClean="0"/>
              <a:t>Step 2: Write the following code into </a:t>
            </a:r>
            <a:r>
              <a:rPr lang="en-US" dirty="0" err="1" smtClean="0"/>
              <a:t>service.ts</a:t>
            </a:r>
            <a:endParaRPr lang="en-US" dirty="0" smtClean="0"/>
          </a:p>
          <a:p>
            <a:r>
              <a:rPr lang="en-US" dirty="0" smtClean="0"/>
              <a:t> </a:t>
            </a:r>
            <a:r>
              <a:rPr lang="en-US" sz="1600" dirty="0" smtClean="0"/>
              <a:t>import { </a:t>
            </a:r>
            <a:r>
              <a:rPr lang="en-US" sz="1600" dirty="0" err="1" smtClean="0"/>
              <a:t>Injectable</a:t>
            </a:r>
            <a:r>
              <a:rPr lang="en-US" sz="1600" dirty="0" smtClean="0"/>
              <a:t> } from '@angular/core';</a:t>
            </a:r>
          </a:p>
          <a:p>
            <a:pPr fontAlgn="base"/>
            <a:r>
              <a:rPr lang="en-US" sz="1600" dirty="0" smtClean="0"/>
              <a:t> @</a:t>
            </a:r>
            <a:r>
              <a:rPr lang="en-US" sz="1600" dirty="0" err="1" smtClean="0"/>
              <a:t>Injectable</a:t>
            </a:r>
            <a:r>
              <a:rPr lang="en-US" sz="1600" dirty="0" smtClean="0"/>
              <a:t>()</a:t>
            </a:r>
          </a:p>
          <a:p>
            <a:pPr fontAlgn="base"/>
            <a:r>
              <a:rPr lang="en-US" sz="1600" dirty="0" smtClean="0"/>
              <a:t>export class </a:t>
            </a:r>
            <a:r>
              <a:rPr lang="en-US" sz="1600" dirty="0" err="1" smtClean="0"/>
              <a:t>DataService</a:t>
            </a:r>
            <a:r>
              <a:rPr lang="en-US" sz="1600" dirty="0" smtClean="0"/>
              <a:t> {</a:t>
            </a:r>
          </a:p>
          <a:p>
            <a:pPr fontAlgn="base"/>
            <a:r>
              <a:rPr lang="en-US" sz="1600" dirty="0" smtClean="0"/>
              <a:t>  // Create array</a:t>
            </a:r>
          </a:p>
          <a:p>
            <a:pPr fontAlgn="base"/>
            <a:r>
              <a:rPr lang="en-US" sz="1600" dirty="0" smtClean="0"/>
              <a:t>  hobbies = [</a:t>
            </a:r>
          </a:p>
          <a:p>
            <a:pPr fontAlgn="base"/>
            <a:r>
              <a:rPr lang="en-US" sz="1600" dirty="0" smtClean="0"/>
              <a:t>    'dancing',</a:t>
            </a:r>
          </a:p>
          <a:p>
            <a:pPr fontAlgn="base"/>
            <a:r>
              <a:rPr lang="en-US" sz="1600" dirty="0" smtClean="0"/>
              <a:t>    'singing',</a:t>
            </a:r>
          </a:p>
          <a:p>
            <a:pPr fontAlgn="base"/>
            <a:r>
              <a:rPr lang="en-US" sz="1600" dirty="0" smtClean="0"/>
              <a:t>    'internet'</a:t>
            </a:r>
          </a:p>
          <a:p>
            <a:pPr fontAlgn="base"/>
            <a:r>
              <a:rPr lang="en-US" sz="1600" dirty="0" smtClean="0"/>
              <a:t>  ];</a:t>
            </a:r>
          </a:p>
          <a:p>
            <a:pPr fontAlgn="base"/>
            <a:r>
              <a:rPr lang="en-US" sz="1600" dirty="0" smtClean="0"/>
              <a:t>  constructor() { }</a:t>
            </a:r>
          </a:p>
          <a:p>
            <a:pPr fontAlgn="base"/>
            <a:r>
              <a:rPr lang="en-US" sz="1600" dirty="0" smtClean="0"/>
              <a:t> // Create simple angular service method</a:t>
            </a:r>
          </a:p>
          <a:p>
            <a:pPr fontAlgn="base"/>
            <a:r>
              <a:rPr lang="en-US" sz="1600" dirty="0" smtClean="0"/>
              <a:t>  </a:t>
            </a:r>
            <a:r>
              <a:rPr lang="en-US" sz="1600" dirty="0" err="1" smtClean="0"/>
              <a:t>servicemethod</a:t>
            </a:r>
            <a:r>
              <a:rPr lang="en-US" sz="1600" dirty="0" smtClean="0"/>
              <a:t>(){</a:t>
            </a:r>
          </a:p>
          <a:p>
            <a:pPr fontAlgn="base"/>
            <a:r>
              <a:rPr lang="en-US" sz="1600" dirty="0" smtClean="0"/>
              <a:t>      return 'Its just a simple service method';</a:t>
            </a:r>
          </a:p>
          <a:p>
            <a:pPr fontAlgn="base"/>
            <a:r>
              <a:rPr lang="en-US" sz="1600" dirty="0" smtClean="0"/>
              <a:t>  } }</a:t>
            </a:r>
          </a:p>
          <a:p>
            <a:r>
              <a:rPr lang="en-US" sz="1600" dirty="0" smtClean="0"/>
              <a:t> </a:t>
            </a:r>
            <a:endParaRPr lang="en-US" dirty="0" smtClean="0"/>
          </a:p>
          <a:p>
            <a:endParaRPr lang="en-US" dirty="0"/>
          </a:p>
        </p:txBody>
      </p:sp>
      <p:sp>
        <p:nvSpPr>
          <p:cNvPr id="3" name="Rectangle 2"/>
          <p:cNvSpPr/>
          <p:nvPr/>
        </p:nvSpPr>
        <p:spPr>
          <a:xfrm>
            <a:off x="4267200" y="4343400"/>
            <a:ext cx="4572000" cy="830997"/>
          </a:xfrm>
          <a:prstGeom prst="rect">
            <a:avLst/>
          </a:prstGeom>
        </p:spPr>
        <p:txBody>
          <a:bodyPr>
            <a:spAutoFit/>
          </a:bodyPr>
          <a:lstStyle/>
          <a:p>
            <a:pPr algn="just" fontAlgn="base"/>
            <a:r>
              <a:rPr lang="en-US" sz="1600" dirty="0" smtClean="0"/>
              <a:t>In the above code block, an array “hobbies” and function “</a:t>
            </a:r>
            <a:r>
              <a:rPr lang="en-US" sz="1600" dirty="0" err="1" smtClean="0"/>
              <a:t>servicemethod</a:t>
            </a:r>
            <a:r>
              <a:rPr lang="en-US" sz="1600" dirty="0" smtClean="0"/>
              <a:t>” are defined which may be used by any components.</a:t>
            </a:r>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457200" y="381000"/>
            <a:ext cx="7985071" cy="6463308"/>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Step 3: Update </a:t>
            </a:r>
            <a:r>
              <a:rPr kumimoji="0" lang="en-US" sz="1600" b="0" i="0" u="none" strike="noStrike" cap="none" normalizeH="0" baseline="0" dirty="0" err="1" smtClean="0">
                <a:ln>
                  <a:noFill/>
                </a:ln>
                <a:solidFill>
                  <a:srgbClr val="1C1C1C"/>
                </a:solidFill>
                <a:effectLst/>
                <a:latin typeface="+mj-lt"/>
                <a:ea typeface="Times New Roman" pitchFamily="18" charset="0"/>
                <a:cs typeface="Arial" pitchFamily="34" charset="0"/>
              </a:rPr>
              <a:t>app.module.ts</a:t>
            </a: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 (Pass the reference to newly created service and add providers)</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BrowserModule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'@angular/platform-browser';</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NgModule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'@angular/core';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FormsModule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'@angular/forms';</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HttpModule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'@angular/http';</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import {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from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NgModule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declarations: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imports: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BrowserModule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FormsModule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HttpModule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Add provider</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providers: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bootstrap: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export class </a:t>
            </a:r>
            <a:r>
              <a:rPr kumimoji="0" lang="en-US" sz="1600" b="0" i="0" u="none" strike="noStrike" cap="none" normalizeH="0" baseline="0" dirty="0" err="1" smtClean="0">
                <a:ln>
                  <a:noFill/>
                </a:ln>
                <a:solidFill>
                  <a:srgbClr val="000000"/>
                </a:solidFill>
                <a:effectLst/>
                <a:latin typeface="+mj-lt"/>
                <a:ea typeface="Times New Roman" pitchFamily="18" charset="0"/>
                <a:cs typeface="Courier New" pitchFamily="49" charset="0"/>
              </a:rPr>
              <a:t>AppModule</a:t>
            </a:r>
            <a:r>
              <a:rPr kumimoji="0" lang="en-US" sz="1600" b="0" i="0" u="none" strike="noStrike" cap="none" normalizeH="0" baseline="0" dirty="0" smtClean="0">
                <a:ln>
                  <a:noFill/>
                </a:ln>
                <a:solidFill>
                  <a:srgbClr val="000000"/>
                </a:solidFill>
                <a:effectLst/>
                <a:latin typeface="+mj-lt"/>
                <a:ea typeface="Times New Roman" pitchFamily="18" charset="0"/>
                <a:cs typeface="Courier New" pitchFamily="49" charset="0"/>
              </a:rPr>
              <a:t> {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pitchFamily="34" charset="0"/>
              <a:cs typeface="Arial" pitchFamily="34" charset="0"/>
            </a:endParaRPr>
          </a:p>
        </p:txBody>
      </p:sp>
      <p:sp>
        <p:nvSpPr>
          <p:cNvPr id="3" name="Footer Placeholder 2"/>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 name="Rectangle 1"/>
          <p:cNvSpPr>
            <a:spLocks noChangeArrowheads="1"/>
          </p:cNvSpPr>
          <p:nvPr/>
        </p:nvSpPr>
        <p:spPr bwMode="auto">
          <a:xfrm>
            <a:off x="381000" y="317748"/>
            <a:ext cx="8313879" cy="6047809"/>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1C1C1C"/>
                </a:solidFill>
                <a:effectLst/>
                <a:latin typeface="+mj-lt"/>
                <a:ea typeface="Times New Roman" pitchFamily="18" charset="0"/>
                <a:cs typeface="Times New Roman" pitchFamily="18" charset="0"/>
              </a:rPr>
              <a:t>Step4 : Update </a:t>
            </a:r>
            <a:r>
              <a:rPr kumimoji="0" lang="en-US" sz="1600" b="0" i="0" u="none" strike="noStrike" cap="none" normalizeH="0" baseline="0" dirty="0" err="1" smtClean="0">
                <a:ln>
                  <a:noFill/>
                </a:ln>
                <a:solidFill>
                  <a:srgbClr val="1C1C1C"/>
                </a:solidFill>
                <a:effectLst/>
                <a:latin typeface="+mj-lt"/>
                <a:ea typeface="Times New Roman" pitchFamily="18" charset="0"/>
                <a:cs typeface="Times New Roman" pitchFamily="18" charset="0"/>
              </a:rPr>
              <a:t>app.component.ts</a:t>
            </a:r>
            <a:r>
              <a:rPr kumimoji="0" lang="en-US" sz="1600" b="0" i="0" u="none" strike="noStrike" cap="none" normalizeH="0" baseline="0" dirty="0" smtClean="0">
                <a:ln>
                  <a:noFill/>
                </a:ln>
                <a:solidFill>
                  <a:srgbClr val="1C1C1C"/>
                </a:solidFill>
                <a:effectLst/>
                <a:latin typeface="+mj-lt"/>
                <a:ea typeface="Times New Roman" pitchFamily="18" charset="0"/>
                <a:cs typeface="Times New Roman" pitchFamily="18" charset="0"/>
              </a:rPr>
              <a:t> as following code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050" b="0" i="0" u="none" strike="noStrike" cap="none" normalizeH="0" baseline="0" dirty="0" smtClean="0">
                <a:ln>
                  <a:noFill/>
                </a:ln>
                <a:solidFill>
                  <a:srgbClr val="000000"/>
                </a:solidFill>
                <a:effectLst/>
                <a:latin typeface="+mj-lt"/>
                <a:ea typeface="Times New Roman" pitchFamily="18" charset="0"/>
                <a:cs typeface="Courier New" pitchFamily="49" charset="0"/>
              </a:rPr>
              <a:t>import { Component } from '@angular/core';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05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@Component({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selector: 'app-root',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template: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&lt;p&gt;hi {{data}}&lt;/p&gt;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&lt;</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li</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ngFor</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="let h of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itemsarray</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"&gt;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&lt;b&gt; {{h}} &lt;/b&gt;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&lt;/</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li</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&gt;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styles: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p</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background-</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color:green</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Don't forget to add reference of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providers:[</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export class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AppComponent</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String and array variable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declartion</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data;</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itemsarray</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constructor(private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DataService</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use property of service</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this.itemsarray</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this.dataservice.hobbies</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use method of service</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this.data</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 = </a:t>
            </a:r>
            <a:r>
              <a:rPr kumimoji="0" lang="en-US" sz="1100" b="0" i="0" u="none" strike="noStrike" cap="none" normalizeH="0" baseline="0" dirty="0" err="1" smtClean="0">
                <a:ln>
                  <a:noFill/>
                </a:ln>
                <a:solidFill>
                  <a:srgbClr val="000000"/>
                </a:solidFill>
                <a:effectLst/>
                <a:latin typeface="+mj-lt"/>
                <a:ea typeface="Times New Roman" pitchFamily="18" charset="0"/>
                <a:cs typeface="Courier New" pitchFamily="49" charset="0"/>
              </a:rPr>
              <a:t>this.dataservice.servicemethod</a:t>
            </a:r>
            <a:r>
              <a:rPr kumimoji="0" lang="en-US" sz="1100" b="0" i="0" u="none" strike="noStrike" cap="none" normalizeH="0" baseline="0" dirty="0" smtClean="0">
                <a:ln>
                  <a:noFill/>
                </a:ln>
                <a:solidFill>
                  <a:srgbClr val="000000"/>
                </a:solidFill>
                <a:effectLst/>
                <a:latin typeface="+mj-lt"/>
                <a:ea typeface="Times New Roman" pitchFamily="18" charset="0"/>
                <a:cs typeface="Courier New" pitchFamily="49" charset="0"/>
              </a:rPr>
              <a:t>();</a:t>
            </a:r>
            <a:endParaRPr kumimoji="0" lang="en-US"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05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050" b="0" i="0" u="none" strike="noStrike" cap="none" normalizeH="0" baseline="0" dirty="0" smtClean="0">
                <a:ln>
                  <a:noFill/>
                </a:ln>
                <a:solidFill>
                  <a:srgbClr val="000000"/>
                </a:solidFill>
                <a:effectLst/>
                <a:latin typeface="+mj-lt"/>
                <a:ea typeface="Times New Roman" pitchFamily="18" charset="0"/>
                <a:cs typeface="Courier New" pitchFamily="49" charset="0"/>
              </a:rPr>
              <a:t> }</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In above code our custom service instance “</a:t>
            </a:r>
            <a:r>
              <a:rPr kumimoji="0" lang="en-US" sz="1600" b="0" i="0" u="none" strike="noStrike" cap="none" normalizeH="0" baseline="0" dirty="0" err="1" smtClean="0">
                <a:ln>
                  <a:noFill/>
                </a:ln>
                <a:solidFill>
                  <a:srgbClr val="1C1C1C"/>
                </a:solidFill>
                <a:effectLst/>
                <a:latin typeface="+mj-lt"/>
                <a:ea typeface="Times New Roman" pitchFamily="18" charset="0"/>
                <a:cs typeface="Arial" pitchFamily="34" charset="0"/>
              </a:rPr>
              <a:t>dataservice</a:t>
            </a: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 is created and using this instance we are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1C1C1C"/>
                </a:solidFill>
                <a:effectLst/>
                <a:latin typeface="+mj-lt"/>
                <a:ea typeface="Times New Roman" pitchFamily="18" charset="0"/>
                <a:cs typeface="Arial" pitchFamily="34" charset="0"/>
              </a:rPr>
              <a:t>accessing the variable and function of angular custom service.</a:t>
            </a:r>
            <a:endParaRPr kumimoji="0" lang="en-US" sz="1600" b="0" i="0" u="none" strike="noStrike" cap="none" normalizeH="0" baseline="0" dirty="0" smtClean="0">
              <a:ln>
                <a:noFill/>
              </a:ln>
              <a:solidFill>
                <a:schemeClr val="tx1"/>
              </a:solidFill>
              <a:effectLst/>
              <a:latin typeface="+mj-lt"/>
              <a:ea typeface="Times New Roman" pitchFamily="18" charset="0"/>
              <a:cs typeface="Arial" pitchFamily="34" charset="0"/>
            </a:endParaRPr>
          </a:p>
        </p:txBody>
      </p:sp>
      <p:sp>
        <p:nvSpPr>
          <p:cNvPr id="3" name="TextBox 2"/>
          <p:cNvSpPr txBox="1"/>
          <p:nvPr/>
        </p:nvSpPr>
        <p:spPr>
          <a:xfrm>
            <a:off x="6400800" y="2057400"/>
            <a:ext cx="1137043" cy="646331"/>
          </a:xfrm>
          <a:prstGeom prst="rect">
            <a:avLst/>
          </a:prstGeom>
          <a:noFill/>
        </p:spPr>
        <p:txBody>
          <a:bodyPr wrap="none" rtlCol="0">
            <a:spAutoFit/>
          </a:bodyPr>
          <a:lstStyle/>
          <a:p>
            <a:r>
              <a:rPr lang="en-US" dirty="0" smtClean="0"/>
              <a:t>Next step:</a:t>
            </a:r>
          </a:p>
          <a:p>
            <a:r>
              <a:rPr lang="en-US" dirty="0" smtClean="0"/>
              <a:t>Ng serve</a:t>
            </a:r>
            <a:endParaRPr lang="en-US" dirty="0"/>
          </a:p>
        </p:txBody>
      </p:sp>
      <p:sp>
        <p:nvSpPr>
          <p:cNvPr id="4" name="Footer Placeholder 3"/>
          <p:cNvSpPr>
            <a:spLocks noGrp="1"/>
          </p:cNvSpPr>
          <p:nvPr>
            <p:ph type="ftr" sz="quarter" idx="11"/>
          </p:nvPr>
        </p:nvSpPr>
        <p:spPr/>
        <p:txBody>
          <a:bodyPr/>
          <a:lstStyle/>
          <a:p>
            <a:r>
              <a:rPr lang="en-US" smtClean="0"/>
              <a:t>https://www.github.com/ReddyTheRuler</a:t>
            </a:r>
            <a:endParaRPr lang="en-US"/>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TextBox 2"/>
          <p:cNvSpPr txBox="1"/>
          <p:nvPr/>
        </p:nvSpPr>
        <p:spPr>
          <a:xfrm>
            <a:off x="228600" y="304800"/>
            <a:ext cx="3783600" cy="646331"/>
          </a:xfrm>
          <a:prstGeom prst="rect">
            <a:avLst/>
          </a:prstGeom>
          <a:noFill/>
        </p:spPr>
        <p:txBody>
          <a:bodyPr wrap="none" rtlCol="0">
            <a:spAutoFit/>
          </a:bodyPr>
          <a:lstStyle/>
          <a:p>
            <a:r>
              <a:rPr lang="en-US" b="1" dirty="0" smtClean="0">
                <a:solidFill>
                  <a:srgbClr val="0070C0"/>
                </a:solidFill>
              </a:rPr>
              <a:t>Angular form control and form group:</a:t>
            </a:r>
          </a:p>
          <a:p>
            <a:endParaRPr lang="en-US" b="1" dirty="0">
              <a:solidFill>
                <a:srgbClr val="0070C0"/>
              </a:solidFill>
            </a:endParaRPr>
          </a:p>
        </p:txBody>
      </p:sp>
      <p:sp>
        <p:nvSpPr>
          <p:cNvPr id="5" name="Rectangle 4"/>
          <p:cNvSpPr/>
          <p:nvPr/>
        </p:nvSpPr>
        <p:spPr>
          <a:xfrm>
            <a:off x="685800" y="914400"/>
            <a:ext cx="7924800" cy="3970318"/>
          </a:xfrm>
          <a:prstGeom prst="rect">
            <a:avLst/>
          </a:prstGeom>
        </p:spPr>
        <p:txBody>
          <a:bodyPr wrap="square">
            <a:spAutoFit/>
          </a:bodyPr>
          <a:lstStyle/>
          <a:p>
            <a:pPr>
              <a:buFont typeface="Wingdings" pitchFamily="2" charset="2"/>
              <a:buChar char="ü"/>
            </a:pPr>
            <a:r>
              <a:rPr lang="en-US" dirty="0" smtClean="0"/>
              <a:t>When working with reactive forms we create instances of </a:t>
            </a:r>
            <a:r>
              <a:rPr lang="en-US" b="1" dirty="0" err="1" smtClean="0"/>
              <a:t>FormControl</a:t>
            </a:r>
            <a:r>
              <a:rPr lang="en-US" b="1" dirty="0" smtClean="0"/>
              <a:t> </a:t>
            </a:r>
            <a:r>
              <a:rPr lang="en-US" dirty="0" smtClean="0"/>
              <a:t>and </a:t>
            </a:r>
            <a:r>
              <a:rPr lang="en-US" b="1" dirty="0" err="1" smtClean="0"/>
              <a:t>FormGroup</a:t>
            </a:r>
            <a:r>
              <a:rPr lang="en-US" b="1" dirty="0" smtClean="0"/>
              <a:t> </a:t>
            </a:r>
            <a:r>
              <a:rPr lang="en-US" dirty="0" smtClean="0"/>
              <a:t>classes to create a form model.</a:t>
            </a:r>
          </a:p>
          <a:p>
            <a:pPr>
              <a:buFont typeface="Wingdings" pitchFamily="2" charset="2"/>
              <a:buChar char="ü"/>
            </a:pPr>
            <a:r>
              <a:rPr lang="en-US" dirty="0" smtClean="0"/>
              <a:t>To bind an HTML &lt;form&gt; tag in the template to the </a:t>
            </a:r>
            <a:r>
              <a:rPr lang="en-US" b="1" dirty="0" err="1" smtClean="0"/>
              <a:t>FormGroup</a:t>
            </a:r>
            <a:r>
              <a:rPr lang="en-US" b="1" dirty="0" smtClean="0"/>
              <a:t> </a:t>
            </a:r>
            <a:r>
              <a:rPr lang="en-US" dirty="0" smtClean="0"/>
              <a:t>instance in the component class, we use </a:t>
            </a:r>
            <a:r>
              <a:rPr lang="en-US" b="1" dirty="0" err="1" smtClean="0"/>
              <a:t>formGroup</a:t>
            </a:r>
            <a:r>
              <a:rPr lang="en-US" b="1" dirty="0" smtClean="0"/>
              <a:t> </a:t>
            </a:r>
            <a:r>
              <a:rPr lang="en-US" dirty="0" smtClean="0"/>
              <a:t>directive</a:t>
            </a:r>
          </a:p>
          <a:p>
            <a:pPr>
              <a:buFont typeface="Wingdings" pitchFamily="2" charset="2"/>
              <a:buChar char="ü"/>
            </a:pPr>
            <a:r>
              <a:rPr lang="en-US" dirty="0" smtClean="0"/>
              <a:t>To bind an  HTML &lt;input&gt; element in the template to the </a:t>
            </a:r>
            <a:r>
              <a:rPr lang="en-US" b="1" dirty="0" err="1" smtClean="0"/>
              <a:t>FormControl</a:t>
            </a:r>
            <a:r>
              <a:rPr lang="en-US" b="1" dirty="0" smtClean="0"/>
              <a:t> </a:t>
            </a:r>
            <a:r>
              <a:rPr lang="en-US" dirty="0" smtClean="0"/>
              <a:t>instance in the component class, we use </a:t>
            </a:r>
            <a:r>
              <a:rPr lang="en-US" b="1" dirty="0" err="1" smtClean="0"/>
              <a:t>formControlName</a:t>
            </a:r>
            <a:r>
              <a:rPr lang="en-US" b="1" dirty="0" smtClean="0"/>
              <a:t> </a:t>
            </a:r>
            <a:r>
              <a:rPr lang="en-US" dirty="0" smtClean="0"/>
              <a:t>directive</a:t>
            </a:r>
          </a:p>
          <a:p>
            <a:pPr>
              <a:buFont typeface="Wingdings" pitchFamily="2" charset="2"/>
              <a:buChar char="ü"/>
            </a:pPr>
            <a:r>
              <a:rPr lang="en-US" b="1" dirty="0" err="1" smtClean="0"/>
              <a:t>formGroup</a:t>
            </a:r>
            <a:r>
              <a:rPr lang="en-US" b="1" dirty="0" smtClean="0"/>
              <a:t> </a:t>
            </a:r>
            <a:r>
              <a:rPr lang="en-US" dirty="0" smtClean="0"/>
              <a:t>and </a:t>
            </a:r>
            <a:r>
              <a:rPr lang="en-US" b="1" dirty="0" err="1" smtClean="0"/>
              <a:t>formControlName</a:t>
            </a:r>
            <a:r>
              <a:rPr lang="en-US" b="1" dirty="0" smtClean="0"/>
              <a:t> </a:t>
            </a:r>
            <a:r>
              <a:rPr lang="en-US" dirty="0" smtClean="0"/>
              <a:t>directives are provided by the </a:t>
            </a:r>
            <a:r>
              <a:rPr lang="en-US" b="1" dirty="0" err="1" smtClean="0"/>
              <a:t>ReactiveFormsModule</a:t>
            </a:r>
            <a:endParaRPr lang="en-US" b="1" dirty="0" smtClean="0"/>
          </a:p>
          <a:p>
            <a:pPr>
              <a:buFont typeface="Wingdings" pitchFamily="2" charset="2"/>
              <a:buChar char="ü"/>
            </a:pPr>
            <a:endParaRPr lang="en-US" b="1" dirty="0" smtClean="0"/>
          </a:p>
          <a:p>
            <a:endParaRPr lang="en-US" b="1" dirty="0" smtClean="0"/>
          </a:p>
          <a:p>
            <a:endParaRPr lang="en-US" b="1" dirty="0" smtClean="0"/>
          </a:p>
          <a:p>
            <a:r>
              <a:rPr lang="en-US" b="1" dirty="0" err="1" smtClean="0"/>
              <a:t>FormControl</a:t>
            </a:r>
            <a:r>
              <a:rPr lang="en-US" b="1" dirty="0" smtClean="0"/>
              <a:t> </a:t>
            </a:r>
            <a:r>
              <a:rPr lang="en-US" dirty="0" smtClean="0"/>
              <a:t>instance tracks the value and state of the individual html element it is associated with</a:t>
            </a:r>
            <a:br>
              <a:rPr lang="en-US" dirty="0" smtClean="0"/>
            </a:br>
            <a:r>
              <a:rPr lang="en-US" b="1" dirty="0" err="1" smtClean="0"/>
              <a:t>FormGroup</a:t>
            </a:r>
            <a:r>
              <a:rPr lang="en-US" b="1" dirty="0" smtClean="0"/>
              <a:t> </a:t>
            </a:r>
            <a:r>
              <a:rPr lang="en-US" dirty="0" smtClean="0"/>
              <a:t>instance tracks the value and state of all the form controls in it's group</a:t>
            </a:r>
            <a:endParaRPr lang="en-US" dirty="0"/>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533400" y="381000"/>
            <a:ext cx="8077200" cy="3416320"/>
          </a:xfrm>
          <a:prstGeom prst="rect">
            <a:avLst/>
          </a:prstGeom>
        </p:spPr>
        <p:txBody>
          <a:bodyPr wrap="square">
            <a:spAutoFit/>
          </a:bodyPr>
          <a:lstStyle/>
          <a:p>
            <a:pPr algn="just"/>
            <a:r>
              <a:rPr lang="en-US" dirty="0" smtClean="0"/>
              <a:t>To access the </a:t>
            </a:r>
            <a:r>
              <a:rPr lang="en-US" dirty="0" err="1" smtClean="0"/>
              <a:t>FormGroup</a:t>
            </a:r>
            <a:r>
              <a:rPr lang="en-US" dirty="0" smtClean="0"/>
              <a:t> properties use, </a:t>
            </a:r>
            <a:r>
              <a:rPr lang="en-US" b="1" dirty="0" err="1" smtClean="0"/>
              <a:t>employeeForm</a:t>
            </a:r>
            <a:r>
              <a:rPr lang="en-US" b="1" dirty="0" smtClean="0"/>
              <a:t> </a:t>
            </a:r>
            <a:r>
              <a:rPr lang="en-US" dirty="0" smtClean="0"/>
              <a:t>property in the component class. When you press DOT on the </a:t>
            </a:r>
            <a:r>
              <a:rPr lang="en-US" dirty="0" err="1" smtClean="0"/>
              <a:t>employeeForm</a:t>
            </a:r>
            <a:r>
              <a:rPr lang="en-US" dirty="0" smtClean="0"/>
              <a:t> property you can see all the available properties and methods.</a:t>
            </a:r>
          </a:p>
          <a:p>
            <a:pPr algn="just"/>
            <a:endParaRPr lang="en-US" dirty="0" smtClean="0"/>
          </a:p>
          <a:p>
            <a:pPr algn="just"/>
            <a:endParaRPr lang="en-US" dirty="0" smtClean="0"/>
          </a:p>
          <a:p>
            <a:pPr algn="just"/>
            <a:r>
              <a:rPr lang="en-US" dirty="0" smtClean="0"/>
              <a:t>To access a </a:t>
            </a:r>
            <a:r>
              <a:rPr lang="en-US" dirty="0" err="1" smtClean="0"/>
              <a:t>FormControl</a:t>
            </a:r>
            <a:r>
              <a:rPr lang="en-US" dirty="0" smtClean="0"/>
              <a:t> in a </a:t>
            </a:r>
            <a:r>
              <a:rPr lang="en-US" dirty="0" err="1" smtClean="0"/>
              <a:t>FormGroup</a:t>
            </a:r>
            <a:r>
              <a:rPr lang="en-US" dirty="0" smtClean="0"/>
              <a:t>, we can use one of the following 2 ways. </a:t>
            </a:r>
          </a:p>
          <a:p>
            <a:pPr algn="just"/>
            <a:endParaRPr lang="en-US" dirty="0" smtClean="0"/>
          </a:p>
          <a:p>
            <a:pPr algn="just"/>
            <a:r>
              <a:rPr lang="en-US" dirty="0" err="1" smtClean="0"/>
              <a:t>employeeForm.controls.fullName.value</a:t>
            </a:r>
            <a:endParaRPr lang="en-US" dirty="0" smtClean="0"/>
          </a:p>
          <a:p>
            <a:pPr algn="just"/>
            <a:r>
              <a:rPr lang="en-US" dirty="0" err="1" smtClean="0"/>
              <a:t>employeeForm.get</a:t>
            </a:r>
            <a:r>
              <a:rPr lang="en-US" dirty="0" smtClean="0"/>
              <a:t>('</a:t>
            </a:r>
            <a:r>
              <a:rPr lang="en-US" dirty="0" err="1" smtClean="0"/>
              <a:t>fullName</a:t>
            </a:r>
            <a:r>
              <a:rPr lang="en-US" dirty="0" smtClean="0"/>
              <a:t>').value</a:t>
            </a:r>
          </a:p>
          <a:p>
            <a:pPr algn="just"/>
            <a:endParaRPr lang="en-US" dirty="0" smtClean="0"/>
          </a:p>
          <a:p>
            <a:pPr algn="just"/>
            <a:endParaRPr lang="en-US" dirty="0" smtClean="0"/>
          </a:p>
          <a:p>
            <a:pPr algn="just"/>
            <a:endParaRPr lang="en-US" dirty="0"/>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5" name="Rectangle 4"/>
          <p:cNvSpPr/>
          <p:nvPr/>
        </p:nvSpPr>
        <p:spPr>
          <a:xfrm>
            <a:off x="304800" y="381000"/>
            <a:ext cx="8382000" cy="5909310"/>
          </a:xfrm>
          <a:prstGeom prst="rect">
            <a:avLst/>
          </a:prstGeom>
        </p:spPr>
        <p:txBody>
          <a:bodyPr wrap="square">
            <a:spAutoFit/>
          </a:bodyPr>
          <a:lstStyle/>
          <a:p>
            <a:r>
              <a:rPr lang="en-US" sz="2000" b="1" dirty="0" smtClean="0">
                <a:solidFill>
                  <a:srgbClr val="0070C0"/>
                </a:solidFill>
              </a:rPr>
              <a:t>Angular Forms:</a:t>
            </a:r>
          </a:p>
          <a:p>
            <a:endParaRPr lang="en-US" dirty="0" smtClean="0"/>
          </a:p>
          <a:p>
            <a:r>
              <a:rPr lang="en-US" dirty="0" smtClean="0"/>
              <a:t>There are 2 ways to create forms in Angular  </a:t>
            </a:r>
          </a:p>
          <a:p>
            <a:pPr>
              <a:buFont typeface="Wingdings" pitchFamily="2" charset="2"/>
              <a:buChar char="ü"/>
            </a:pPr>
            <a:r>
              <a:rPr lang="en-US" dirty="0" smtClean="0"/>
              <a:t>Template Driven Forms</a:t>
            </a:r>
          </a:p>
          <a:p>
            <a:pPr>
              <a:buFont typeface="Wingdings" pitchFamily="2" charset="2"/>
              <a:buChar char="ü"/>
            </a:pPr>
            <a:r>
              <a:rPr lang="en-US" dirty="0" smtClean="0"/>
              <a:t>Reactive Forms (Also called Model Driven Forms)</a:t>
            </a:r>
          </a:p>
          <a:p>
            <a:endParaRPr lang="en-US" dirty="0" smtClean="0"/>
          </a:p>
          <a:p>
            <a:endParaRPr lang="en-US" dirty="0" smtClean="0"/>
          </a:p>
          <a:p>
            <a:pPr algn="just"/>
            <a:r>
              <a:rPr lang="en-US" dirty="0" smtClean="0"/>
              <a:t>As the name implies, </a:t>
            </a:r>
            <a:r>
              <a:rPr lang="en-US" b="1" dirty="0" smtClean="0">
                <a:solidFill>
                  <a:schemeClr val="accent1">
                    <a:lumMod val="75000"/>
                  </a:schemeClr>
                </a:solidFill>
              </a:rPr>
              <a:t>Template Driven Forms </a:t>
            </a:r>
            <a:r>
              <a:rPr lang="en-US" dirty="0" smtClean="0"/>
              <a:t>are heavy on the template meaning we create the form completely in HTML. Template driven forms are easy to build and understand. They are great for creating simple forms. However, creating complex forms using template driven approach is not recommended as the HTML can get very complicated and messy. It is not easy to unit test template forms as the logic is in the HTML. </a:t>
            </a:r>
          </a:p>
          <a:p>
            <a:pPr algn="just"/>
            <a:endParaRPr lang="en-US" dirty="0" smtClean="0"/>
          </a:p>
          <a:p>
            <a:pPr algn="just"/>
            <a:r>
              <a:rPr lang="en-US" b="1" dirty="0" smtClean="0">
                <a:solidFill>
                  <a:schemeClr val="accent1">
                    <a:lumMod val="75000"/>
                  </a:schemeClr>
                </a:solidFill>
              </a:rPr>
              <a:t>Reactive forms </a:t>
            </a:r>
            <a:r>
              <a:rPr lang="en-US" dirty="0" smtClean="0"/>
              <a:t>on the other hand allow us to build the form completely in code. This is more flexible and has many benefits over template forms. For example, it is easy to add form input elements dynamically and adjust validation at run-time based on the decisions made in code. It is also easy to unit test as most of the logic and validation is in the component class. The only downside of reactive forms is that they require more code than template forms.</a:t>
            </a:r>
          </a:p>
          <a:p>
            <a:endParaRPr lang="en-US" dirty="0"/>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pic>
        <p:nvPicPr>
          <p:cNvPr id="71682" name="Picture 2" descr="angular reactive forms tutorial"/>
          <p:cNvPicPr>
            <a:picLocks noChangeAspect="1" noChangeArrowheads="1"/>
          </p:cNvPicPr>
          <p:nvPr/>
        </p:nvPicPr>
        <p:blipFill>
          <a:blip r:embed="rId2" cstate="print"/>
          <a:srcRect/>
          <a:stretch>
            <a:fillRect/>
          </a:stretch>
        </p:blipFill>
        <p:spPr bwMode="auto">
          <a:xfrm>
            <a:off x="2971800" y="1676400"/>
            <a:ext cx="3324225" cy="2657476"/>
          </a:xfrm>
          <a:prstGeom prst="rect">
            <a:avLst/>
          </a:prstGeom>
          <a:noFill/>
        </p:spPr>
      </p:pic>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228600"/>
            <a:ext cx="8305800" cy="1754326"/>
          </a:xfrm>
          <a:prstGeom prst="rect">
            <a:avLst/>
          </a:prstGeom>
        </p:spPr>
        <p:txBody>
          <a:bodyPr wrap="square">
            <a:spAutoFit/>
          </a:bodyPr>
          <a:lstStyle/>
          <a:p>
            <a:pPr algn="just"/>
            <a:r>
              <a:rPr lang="en-US" b="1" dirty="0" smtClean="0">
                <a:solidFill>
                  <a:srgbClr val="0070C0"/>
                </a:solidFill>
              </a:rPr>
              <a:t>Creating a form group model : </a:t>
            </a:r>
          </a:p>
          <a:p>
            <a:pPr algn="just"/>
            <a:r>
              <a:rPr lang="en-US" dirty="0" smtClean="0"/>
              <a:t>Two classes that we commonly use to create a form control tree is </a:t>
            </a:r>
            <a:r>
              <a:rPr lang="en-US" b="1" dirty="0" err="1" smtClean="0"/>
              <a:t>FormGroup</a:t>
            </a:r>
            <a:r>
              <a:rPr lang="en-US" b="1" dirty="0" smtClean="0"/>
              <a:t> </a:t>
            </a:r>
            <a:r>
              <a:rPr lang="en-US" dirty="0" smtClean="0"/>
              <a:t>and </a:t>
            </a:r>
            <a:r>
              <a:rPr lang="en-US" b="1" dirty="0" err="1" smtClean="0"/>
              <a:t>FormControl</a:t>
            </a:r>
            <a:r>
              <a:rPr lang="en-US" dirty="0" smtClean="0"/>
              <a:t>. As the names imply to create a form with a group of controls, we create an instance of </a:t>
            </a:r>
            <a:r>
              <a:rPr lang="en-US" dirty="0" err="1" smtClean="0"/>
              <a:t>FormGroup</a:t>
            </a:r>
            <a:r>
              <a:rPr lang="en-US" dirty="0" smtClean="0"/>
              <a:t> class and to create each input element </a:t>
            </a:r>
            <a:r>
              <a:rPr lang="en-US" dirty="0" err="1" smtClean="0"/>
              <a:t>i.e</a:t>
            </a:r>
            <a:r>
              <a:rPr lang="en-US" dirty="0" smtClean="0"/>
              <a:t> a form control, we create an instance of </a:t>
            </a:r>
            <a:r>
              <a:rPr lang="en-US" dirty="0" err="1" smtClean="0"/>
              <a:t>FormControl</a:t>
            </a:r>
            <a:r>
              <a:rPr lang="en-US" dirty="0" smtClean="0"/>
              <a:t> class. So in the </a:t>
            </a:r>
            <a:r>
              <a:rPr lang="en-US" dirty="0" err="1" smtClean="0"/>
              <a:t>CreateEmployeeComponent</a:t>
            </a:r>
            <a:r>
              <a:rPr lang="en-US" dirty="0" smtClean="0"/>
              <a:t> (create-</a:t>
            </a:r>
            <a:r>
              <a:rPr lang="en-US" dirty="0" err="1" smtClean="0"/>
              <a:t>employee.component.ts</a:t>
            </a:r>
            <a:r>
              <a:rPr lang="en-US" dirty="0" smtClean="0"/>
              <a:t>) class</a:t>
            </a:r>
            <a:endParaRPr lang="en-US" dirty="0"/>
          </a:p>
        </p:txBody>
      </p:sp>
      <p:sp>
        <p:nvSpPr>
          <p:cNvPr id="68609" name="Rectangle 1"/>
          <p:cNvSpPr>
            <a:spLocks noChangeArrowheads="1"/>
          </p:cNvSpPr>
          <p:nvPr/>
        </p:nvSpPr>
        <p:spPr bwMode="auto">
          <a:xfrm>
            <a:off x="2819400" y="2133600"/>
            <a:ext cx="3719288" cy="4308872"/>
          </a:xfrm>
          <a:prstGeom prst="rect">
            <a:avLst/>
          </a:prstGeom>
          <a:solidFill>
            <a:srgbClr val="C0C0C0"/>
          </a:solid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import { Component, </a:t>
            </a:r>
            <a:r>
              <a:rPr kumimoji="0" lang="en-US" sz="1000" b="0" i="0" u="none" strike="noStrike" cap="none" normalizeH="0" baseline="0" dirty="0" err="1" smtClean="0">
                <a:ln>
                  <a:noFill/>
                </a:ln>
                <a:effectLst/>
                <a:latin typeface="Arial" pitchFamily="34" charset="0"/>
                <a:cs typeface="Arial" pitchFamily="34" charset="0"/>
              </a:rPr>
              <a:t>OnInit</a:t>
            </a:r>
            <a:r>
              <a:rPr kumimoji="0" lang="en-US" sz="1000" b="0" i="0" u="none" strike="noStrike" cap="none" normalizeH="0" baseline="0" dirty="0" smtClean="0">
                <a:ln>
                  <a:noFill/>
                </a:ln>
                <a:effectLst/>
                <a:latin typeface="Arial" pitchFamily="34" charset="0"/>
                <a:cs typeface="Arial" pitchFamily="34" charset="0"/>
              </a:rPr>
              <a:t> } from '@angular/core';</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Import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and </a:t>
            </a:r>
            <a:r>
              <a:rPr kumimoji="0" lang="en-US" sz="1000" b="0" i="0" u="none" strike="noStrike" cap="none" normalizeH="0" baseline="0" dirty="0" err="1" smtClean="0">
                <a:ln>
                  <a:noFill/>
                </a:ln>
                <a:effectLst/>
                <a:latin typeface="Arial" pitchFamily="34" charset="0"/>
                <a:cs typeface="Arial" pitchFamily="34" charset="0"/>
              </a:rPr>
              <a:t>FormControl</a:t>
            </a:r>
            <a:r>
              <a:rPr kumimoji="0" lang="en-US" sz="1000" b="0" i="0" u="none" strike="noStrike" cap="none" normalizeH="0" baseline="0" dirty="0" smtClean="0">
                <a:ln>
                  <a:noFill/>
                </a:ln>
                <a:effectLst/>
                <a:latin typeface="Arial" pitchFamily="34" charset="0"/>
                <a:cs typeface="Arial" pitchFamily="34" charset="0"/>
              </a:rPr>
              <a:t> classes</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import {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FormControl</a:t>
            </a:r>
            <a:r>
              <a:rPr kumimoji="0" lang="en-US" sz="1000" b="0" i="0" u="none" strike="noStrike" cap="none" normalizeH="0" baseline="0" dirty="0" smtClean="0">
                <a:ln>
                  <a:noFill/>
                </a:ln>
                <a:effectLst/>
                <a:latin typeface="Arial" pitchFamily="34" charset="0"/>
                <a:cs typeface="Arial" pitchFamily="34" charset="0"/>
              </a:rPr>
              <a:t> } from '@angular/forms';</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r>
            <a:br>
              <a:rPr kumimoji="0" lang="en-US" sz="1000" b="0" i="0" u="none" strike="noStrike" cap="none" normalizeH="0" baseline="0" dirty="0" smtClean="0">
                <a:ln>
                  <a:noFill/>
                </a:ln>
                <a:effectLst/>
                <a:latin typeface="Arial" pitchFamily="34" charset="0"/>
                <a:cs typeface="Arial" pitchFamily="34" charset="0"/>
              </a:rPr>
            </a:b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@Component({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selector: 'app-create-employee',</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templateUrl</a:t>
            </a:r>
            <a:r>
              <a:rPr kumimoji="0" lang="en-US" sz="1000" b="0" i="0" u="none" strike="noStrike" cap="none" normalizeH="0" baseline="0" dirty="0" smtClean="0">
                <a:ln>
                  <a:noFill/>
                </a:ln>
                <a:effectLst/>
                <a:latin typeface="Arial" pitchFamily="34" charset="0"/>
                <a:cs typeface="Arial" pitchFamily="34" charset="0"/>
              </a:rPr>
              <a:t>: './create-</a:t>
            </a:r>
            <a:r>
              <a:rPr kumimoji="0" lang="en-US" sz="1000" b="0" i="0" u="none" strike="noStrike" cap="none" normalizeH="0" baseline="0" dirty="0" err="1" smtClean="0">
                <a:ln>
                  <a:noFill/>
                </a:ln>
                <a:effectLst/>
                <a:latin typeface="Arial" pitchFamily="34" charset="0"/>
                <a:cs typeface="Arial" pitchFamily="34" charset="0"/>
              </a:rPr>
              <a:t>employee.component.html</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styleUrls</a:t>
            </a:r>
            <a:r>
              <a:rPr kumimoji="0" lang="en-US" sz="1000" b="0" i="0" u="none" strike="noStrike" cap="none" normalizeH="0" baseline="0" dirty="0" smtClean="0">
                <a:ln>
                  <a:noFill/>
                </a:ln>
                <a:effectLst/>
                <a:latin typeface="Arial" pitchFamily="34" charset="0"/>
                <a:cs typeface="Arial" pitchFamily="34" charset="0"/>
              </a:rPr>
              <a:t>: ['./create-</a:t>
            </a:r>
            <a:r>
              <a:rPr kumimoji="0" lang="en-US" sz="1000" b="0" i="0" u="none" strike="noStrike" cap="none" normalizeH="0" baseline="0" dirty="0" err="1" smtClean="0">
                <a:ln>
                  <a:noFill/>
                </a:ln>
                <a:effectLst/>
                <a:latin typeface="Arial" pitchFamily="34" charset="0"/>
                <a:cs typeface="Arial" pitchFamily="34" charset="0"/>
              </a:rPr>
              <a:t>employee.component.css</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export class </a:t>
            </a:r>
            <a:r>
              <a:rPr kumimoji="0" lang="en-US" sz="1000" b="0" i="0" u="none" strike="noStrike" cap="none" normalizeH="0" baseline="0" dirty="0" err="1" smtClean="0">
                <a:ln>
                  <a:noFill/>
                </a:ln>
                <a:effectLst/>
                <a:latin typeface="Arial" pitchFamily="34" charset="0"/>
                <a:cs typeface="Arial" pitchFamily="34" charset="0"/>
              </a:rPr>
              <a:t>CreateEmployeeComponent</a:t>
            </a:r>
            <a:r>
              <a:rPr kumimoji="0" lang="en-US" sz="1000" b="0" i="0" u="none" strike="noStrike" cap="none" normalizeH="0" baseline="0" dirty="0" smtClean="0">
                <a:ln>
                  <a:noFill/>
                </a:ln>
                <a:effectLst/>
                <a:latin typeface="Arial" pitchFamily="34" charset="0"/>
                <a:cs typeface="Arial" pitchFamily="34" charset="0"/>
              </a:rPr>
              <a:t> implements </a:t>
            </a:r>
            <a:r>
              <a:rPr kumimoji="0" lang="en-US" sz="1000" b="0" i="0" u="none" strike="noStrike" cap="none" normalizeH="0" baseline="0" dirty="0" err="1" smtClean="0">
                <a:ln>
                  <a:noFill/>
                </a:ln>
                <a:effectLst/>
                <a:latin typeface="Arial" pitchFamily="34" charset="0"/>
                <a:cs typeface="Arial" pitchFamily="34" charset="0"/>
              </a:rPr>
              <a:t>OnInit</a:t>
            </a:r>
            <a:r>
              <a:rPr kumimoji="0" lang="en-US" sz="1000" b="0" i="0" u="none" strike="noStrike" cap="none" normalizeH="0" baseline="0" dirty="0" smtClean="0">
                <a:ln>
                  <a:noFill/>
                </a:ln>
                <a:effectLst/>
                <a:latin typeface="Arial" pitchFamily="34" charset="0"/>
                <a:cs typeface="Arial" pitchFamily="34" charset="0"/>
              </a:rPr>
              <a:t>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 This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contains </a:t>
            </a:r>
            <a:r>
              <a:rPr kumimoji="0" lang="en-US" sz="1000" b="0" i="0" u="none" strike="noStrike" cap="none" normalizeH="0" baseline="0" dirty="0" err="1" smtClean="0">
                <a:ln>
                  <a:noFill/>
                </a:ln>
                <a:effectLst/>
                <a:latin typeface="Arial" pitchFamily="34" charset="0"/>
                <a:cs typeface="Arial" pitchFamily="34" charset="0"/>
              </a:rPr>
              <a:t>fullName</a:t>
            </a:r>
            <a:r>
              <a:rPr kumimoji="0" lang="en-US" sz="1000" b="0" i="0" u="none" strike="noStrike" cap="none" normalizeH="0" baseline="0" dirty="0" smtClean="0">
                <a:ln>
                  <a:noFill/>
                </a:ln>
                <a:effectLst/>
                <a:latin typeface="Arial" pitchFamily="34" charset="0"/>
                <a:cs typeface="Arial" pitchFamily="34" charset="0"/>
              </a:rPr>
              <a:t> and Email form controls</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employeeForm</a:t>
            </a: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r>
            <a:br>
              <a:rPr kumimoji="0" lang="en-US" sz="1000" b="0" i="0" u="none" strike="noStrike" cap="none" normalizeH="0" baseline="0" dirty="0" smtClean="0">
                <a:ln>
                  <a:noFill/>
                </a:ln>
                <a:effectLst/>
                <a:latin typeface="Arial" pitchFamily="34" charset="0"/>
                <a:cs typeface="Arial" pitchFamily="34" charset="0"/>
              </a:rPr>
            </a:b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constructor() {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r>
            <a:br>
              <a:rPr kumimoji="0" lang="en-US" sz="1000" b="0" i="0" u="none" strike="noStrike" cap="none" normalizeH="0" baseline="0" dirty="0" smtClean="0">
                <a:ln>
                  <a:noFill/>
                </a:ln>
                <a:effectLst/>
                <a:latin typeface="Arial" pitchFamily="34" charset="0"/>
                <a:cs typeface="Arial" pitchFamily="34" charset="0"/>
              </a:rPr>
            </a:b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 </a:t>
            </a:r>
            <a:r>
              <a:rPr kumimoji="0" lang="en-US" sz="1000" b="0" i="0" u="none" strike="noStrike" cap="none" normalizeH="0" baseline="0" dirty="0" err="1" smtClean="0">
                <a:ln>
                  <a:noFill/>
                </a:ln>
                <a:effectLst/>
                <a:latin typeface="Arial" pitchFamily="34" charset="0"/>
                <a:cs typeface="Arial" pitchFamily="34" charset="0"/>
              </a:rPr>
              <a:t>Initialise</a:t>
            </a:r>
            <a:r>
              <a:rPr kumimoji="0" lang="en-US" sz="1000" b="0" i="0" u="none" strike="noStrike" cap="none" normalizeH="0" baseline="0" dirty="0" smtClean="0">
                <a:ln>
                  <a:noFill/>
                </a:ln>
                <a:effectLst/>
                <a:latin typeface="Arial" pitchFamily="34" charset="0"/>
                <a:cs typeface="Arial" pitchFamily="34" charset="0"/>
              </a:rPr>
              <a:t> the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with the 2 </a:t>
            </a:r>
            <a:r>
              <a:rPr kumimoji="0" lang="en-US" sz="1000" b="0" i="0" u="none" strike="noStrike" cap="none" normalizeH="0" baseline="0" dirty="0" err="1" smtClean="0">
                <a:ln>
                  <a:noFill/>
                </a:ln>
                <a:effectLst/>
                <a:latin typeface="Arial" pitchFamily="34" charset="0"/>
                <a:cs typeface="Arial" pitchFamily="34" charset="0"/>
              </a:rPr>
              <a:t>FormControls</a:t>
            </a:r>
            <a:r>
              <a:rPr kumimoji="0" lang="en-US" sz="1000" b="0" i="0" u="none" strike="noStrike" cap="none" normalizeH="0" baseline="0" dirty="0" smtClean="0">
                <a:ln>
                  <a:noFill/>
                </a:ln>
                <a:effectLst/>
                <a:latin typeface="Arial" pitchFamily="34" charset="0"/>
                <a:cs typeface="Arial" pitchFamily="34" charset="0"/>
              </a:rPr>
              <a:t> we need.</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 </a:t>
            </a:r>
            <a:r>
              <a:rPr kumimoji="0" lang="en-US" sz="1000" b="0" i="0" u="none" strike="noStrike" cap="none" normalizeH="0" baseline="0" dirty="0" err="1" smtClean="0">
                <a:ln>
                  <a:noFill/>
                </a:ln>
                <a:effectLst/>
                <a:latin typeface="Arial" pitchFamily="34" charset="0"/>
                <a:cs typeface="Arial" pitchFamily="34" charset="0"/>
              </a:rPr>
              <a:t>ngOnInit</a:t>
            </a:r>
            <a:r>
              <a:rPr kumimoji="0" lang="en-US" sz="1000" b="0" i="0" u="none" strike="noStrike" cap="none" normalizeH="0" baseline="0" dirty="0" smtClean="0">
                <a:ln>
                  <a:noFill/>
                </a:ln>
                <a:effectLst/>
                <a:latin typeface="Arial" pitchFamily="34" charset="0"/>
                <a:cs typeface="Arial" pitchFamily="34" charset="0"/>
              </a:rPr>
              <a:t> ensures the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 and it's form controls are</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 created when the component is </a:t>
            </a:r>
            <a:r>
              <a:rPr kumimoji="0" lang="en-US" sz="1000" b="0" i="0" u="none" strike="noStrike" cap="none" normalizeH="0" baseline="0" dirty="0" err="1" smtClean="0">
                <a:ln>
                  <a:noFill/>
                </a:ln>
                <a:effectLst/>
                <a:latin typeface="Arial" pitchFamily="34" charset="0"/>
                <a:cs typeface="Arial" pitchFamily="34" charset="0"/>
              </a:rPr>
              <a:t>initialised</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ngOnInit</a:t>
            </a:r>
            <a:r>
              <a:rPr kumimoji="0" lang="en-US" sz="1000" b="0" i="0" u="none" strike="noStrike" cap="none" normalizeH="0" baseline="0" dirty="0" smtClean="0">
                <a:ln>
                  <a:noFill/>
                </a:ln>
                <a:effectLst/>
                <a:latin typeface="Arial" pitchFamily="34" charset="0"/>
                <a:cs typeface="Arial" pitchFamily="34" charset="0"/>
              </a:rPr>
              <a:t>()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this.employeeForm</a:t>
            </a:r>
            <a:r>
              <a:rPr kumimoji="0" lang="en-US" sz="1000" b="0" i="0" u="none" strike="noStrike" cap="none" normalizeH="0" baseline="0" dirty="0" smtClean="0">
                <a:ln>
                  <a:noFill/>
                </a:ln>
                <a:effectLst/>
                <a:latin typeface="Arial" pitchFamily="34" charset="0"/>
                <a:cs typeface="Arial" pitchFamily="34" charset="0"/>
              </a:rPr>
              <a:t> = new </a:t>
            </a:r>
            <a:r>
              <a:rPr kumimoji="0" lang="en-US" sz="1000" b="0" i="0" u="none" strike="noStrike" cap="none" normalizeH="0" baseline="0" dirty="0" err="1" smtClean="0">
                <a:ln>
                  <a:noFill/>
                </a:ln>
                <a:effectLst/>
                <a:latin typeface="Arial" pitchFamily="34" charset="0"/>
                <a:cs typeface="Arial" pitchFamily="34" charset="0"/>
              </a:rPr>
              <a:t>FormGroup</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r>
              <a:rPr kumimoji="0" lang="en-US" sz="1000" b="0" i="0" u="none" strike="noStrike" cap="none" normalizeH="0" baseline="0" dirty="0" err="1" smtClean="0">
                <a:ln>
                  <a:noFill/>
                </a:ln>
                <a:effectLst/>
                <a:latin typeface="Arial" pitchFamily="34" charset="0"/>
                <a:cs typeface="Arial" pitchFamily="34" charset="0"/>
              </a:rPr>
              <a:t>fullName</a:t>
            </a:r>
            <a:r>
              <a:rPr kumimoji="0" lang="en-US" sz="1000" b="0" i="0" u="none" strike="noStrike" cap="none" normalizeH="0" baseline="0" dirty="0" smtClean="0">
                <a:ln>
                  <a:noFill/>
                </a:ln>
                <a:effectLst/>
                <a:latin typeface="Arial" pitchFamily="34" charset="0"/>
                <a:cs typeface="Arial" pitchFamily="34" charset="0"/>
              </a:rPr>
              <a:t>: new </a:t>
            </a:r>
            <a:r>
              <a:rPr kumimoji="0" lang="en-US" sz="1000" b="0" i="0" u="none" strike="noStrike" cap="none" normalizeH="0" baseline="0" dirty="0" err="1" smtClean="0">
                <a:ln>
                  <a:noFill/>
                </a:ln>
                <a:effectLst/>
                <a:latin typeface="Arial" pitchFamily="34" charset="0"/>
                <a:cs typeface="Arial" pitchFamily="34" charset="0"/>
              </a:rPr>
              <a:t>FormControl</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email: new </a:t>
            </a:r>
            <a:r>
              <a:rPr kumimoji="0" lang="en-US" sz="1000" b="0" i="0" u="none" strike="noStrike" cap="none" normalizeH="0" baseline="0" dirty="0" err="1" smtClean="0">
                <a:ln>
                  <a:noFill/>
                </a:ln>
                <a:effectLst/>
                <a:latin typeface="Arial" pitchFamily="34" charset="0"/>
                <a:cs typeface="Arial" pitchFamily="34" charset="0"/>
              </a:rPr>
              <a:t>FormControl</a:t>
            </a:r>
            <a:r>
              <a:rPr kumimoji="0" lang="en-US" sz="1000" b="0" i="0" u="none" strike="noStrike" cap="none" normalizeH="0" baseline="0" dirty="0" smtClean="0">
                <a:ln>
                  <a:noFill/>
                </a:ln>
                <a:effectLst/>
                <a:latin typeface="Arial" pitchFamily="34" charset="0"/>
                <a:cs typeface="Arial" pitchFamily="34" charset="0"/>
              </a:rPr>
              <a:t>()</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  }</a:t>
            </a:r>
            <a:endParaRPr kumimoji="0" lang="en-US" sz="800" b="0" i="0" u="none" strike="noStrike" cap="none" normalizeH="0" baseline="0" dirty="0" smtClean="0">
              <a:ln>
                <a:noFill/>
              </a:ln>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000" b="0" i="0" u="none" strike="noStrike" cap="none" normalizeH="0" baseline="0" dirty="0" smtClean="0">
                <a:ln>
                  <a:noFill/>
                </a:ln>
                <a:effectLst/>
                <a:latin typeface="Arial" pitchFamily="34" charset="0"/>
                <a:cs typeface="Arial" pitchFamily="34" charset="0"/>
              </a:rPr>
              <a:t>}</a:t>
            </a:r>
            <a:endParaRPr kumimoji="0" lang="en-US" sz="1800" b="0" i="0" u="none" strike="noStrike" cap="none" normalizeH="0" baseline="0" dirty="0" smtClean="0">
              <a:ln>
                <a:noFill/>
              </a:ln>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smtClean="0"/>
              <a:t>https://www.github.com/ReddyTheRuler</a:t>
            </a:r>
            <a:endParaRPr lang="en-US"/>
          </a:p>
        </p:txBody>
      </p:sp>
      <p:sp>
        <p:nvSpPr>
          <p:cNvPr id="3" name="Rectangle 2"/>
          <p:cNvSpPr/>
          <p:nvPr/>
        </p:nvSpPr>
        <p:spPr>
          <a:xfrm>
            <a:off x="304800" y="228600"/>
            <a:ext cx="8534400" cy="6001643"/>
          </a:xfrm>
          <a:prstGeom prst="rect">
            <a:avLst/>
          </a:prstGeom>
        </p:spPr>
        <p:txBody>
          <a:bodyPr wrap="square">
            <a:spAutoFit/>
          </a:bodyPr>
          <a:lstStyle/>
          <a:p>
            <a:pPr algn="just"/>
            <a:r>
              <a:rPr lang="en-US" dirty="0" smtClean="0"/>
              <a:t>Binding the </a:t>
            </a:r>
            <a:r>
              <a:rPr lang="en-US" dirty="0" err="1" smtClean="0"/>
              <a:t>FormGroup</a:t>
            </a:r>
            <a:r>
              <a:rPr lang="en-US" dirty="0" smtClean="0"/>
              <a:t> model and the view : Copy and paste the following HTML in create-</a:t>
            </a:r>
            <a:r>
              <a:rPr lang="en-US" dirty="0" err="1" smtClean="0"/>
              <a:t>employee.component.html</a:t>
            </a:r>
            <a:r>
              <a:rPr lang="en-US" dirty="0" smtClean="0"/>
              <a:t> file. This is pure HTML. There is no Angular code in this HTML. We have a &lt;form&gt; element and 2 text input elements (for </a:t>
            </a:r>
            <a:r>
              <a:rPr lang="en-US" dirty="0" err="1" smtClean="0"/>
              <a:t>fullName</a:t>
            </a:r>
            <a:r>
              <a:rPr lang="en-US" dirty="0" smtClean="0"/>
              <a:t> and email) </a:t>
            </a:r>
          </a:p>
          <a:p>
            <a:pPr algn="just"/>
            <a:endParaRPr lang="en-US" dirty="0" smtClean="0"/>
          </a:p>
          <a:p>
            <a:pPr algn="just"/>
            <a:r>
              <a:rPr lang="en-US" sz="1200" dirty="0" smtClean="0"/>
              <a:t>&lt;form class="form-horizontal"&gt;</a:t>
            </a:r>
          </a:p>
          <a:p>
            <a:pPr algn="just"/>
            <a:r>
              <a:rPr lang="en-US" sz="1200" dirty="0" smtClean="0"/>
              <a:t>  &lt;div class="panel </a:t>
            </a:r>
            <a:r>
              <a:rPr lang="en-US" sz="1200" dirty="0" err="1" smtClean="0"/>
              <a:t>panel</a:t>
            </a:r>
            <a:r>
              <a:rPr lang="en-US" sz="1200" dirty="0" smtClean="0"/>
              <a:t>-primary"&gt;</a:t>
            </a:r>
          </a:p>
          <a:p>
            <a:pPr algn="just"/>
            <a:r>
              <a:rPr lang="en-US" sz="1200" dirty="0" smtClean="0"/>
              <a:t>    &lt;div class="panel-heading"&gt;</a:t>
            </a:r>
          </a:p>
          <a:p>
            <a:pPr algn="just"/>
            <a:r>
              <a:rPr lang="en-US" sz="1200" dirty="0" smtClean="0"/>
              <a:t>      &lt;h3 class="panel-title"&gt;Create Employee&lt;/h3&gt;</a:t>
            </a:r>
          </a:p>
          <a:p>
            <a:pPr algn="just"/>
            <a:r>
              <a:rPr lang="en-US" sz="1200" dirty="0" smtClean="0"/>
              <a:t>    &lt;/div&gt;</a:t>
            </a:r>
          </a:p>
          <a:p>
            <a:pPr algn="just"/>
            <a:r>
              <a:rPr lang="en-US" sz="1200" dirty="0" smtClean="0"/>
              <a:t>    &lt;div class="panel-body"&gt;</a:t>
            </a:r>
          </a:p>
          <a:p>
            <a:pPr algn="just"/>
            <a:r>
              <a:rPr lang="en-US" sz="1200" dirty="0" smtClean="0"/>
              <a:t>      &lt;div class="form-group"&gt;</a:t>
            </a:r>
          </a:p>
          <a:p>
            <a:pPr algn="just"/>
            <a:r>
              <a:rPr lang="en-US" sz="1200" dirty="0" smtClean="0"/>
              <a:t>        &lt;label class="col-sm-2 control-label" for="</a:t>
            </a:r>
            <a:r>
              <a:rPr lang="en-US" sz="1200" dirty="0" err="1" smtClean="0"/>
              <a:t>fullName</a:t>
            </a:r>
            <a:r>
              <a:rPr lang="en-US" sz="1200" dirty="0" smtClean="0"/>
              <a:t>"&gt;Full Name&lt;/label&gt;</a:t>
            </a:r>
          </a:p>
          <a:p>
            <a:pPr algn="just"/>
            <a:r>
              <a:rPr lang="en-US" sz="1200" dirty="0" smtClean="0"/>
              <a:t>        &lt;div class="col-sm-8"&gt;</a:t>
            </a:r>
          </a:p>
          <a:p>
            <a:pPr algn="just"/>
            <a:r>
              <a:rPr lang="en-US" sz="1200" dirty="0" smtClean="0"/>
              <a:t>          &lt;input id="</a:t>
            </a:r>
            <a:r>
              <a:rPr lang="en-US" sz="1200" dirty="0" err="1" smtClean="0"/>
              <a:t>fullName</a:t>
            </a:r>
            <a:r>
              <a:rPr lang="en-US" sz="1200" dirty="0" smtClean="0"/>
              <a:t>" type="text" class="form-control"&gt;</a:t>
            </a:r>
          </a:p>
          <a:p>
            <a:pPr algn="just"/>
            <a:r>
              <a:rPr lang="en-US" sz="1200" dirty="0" smtClean="0"/>
              <a:t>        &lt;/div&gt;</a:t>
            </a:r>
          </a:p>
          <a:p>
            <a:pPr algn="just"/>
            <a:r>
              <a:rPr lang="en-US" sz="1200" dirty="0" smtClean="0"/>
              <a:t>      &lt;/div&gt;</a:t>
            </a:r>
          </a:p>
          <a:p>
            <a:pPr algn="just"/>
            <a:endParaRPr lang="en-US" sz="1200" dirty="0" smtClean="0"/>
          </a:p>
          <a:p>
            <a:pPr algn="just"/>
            <a:r>
              <a:rPr lang="en-US" sz="1200" dirty="0" smtClean="0"/>
              <a:t>      &lt;div class="form-group"&gt;</a:t>
            </a:r>
          </a:p>
          <a:p>
            <a:pPr algn="just"/>
            <a:r>
              <a:rPr lang="en-US" sz="1200" dirty="0" smtClean="0"/>
              <a:t>        &lt;label class="col-sm-2 control-label" for="email"&gt;Email&lt;/label&gt;</a:t>
            </a:r>
          </a:p>
          <a:p>
            <a:pPr algn="just"/>
            <a:r>
              <a:rPr lang="en-US" sz="1200" dirty="0" smtClean="0"/>
              <a:t>        &lt;div class="col-sm-8"&gt;</a:t>
            </a:r>
          </a:p>
          <a:p>
            <a:pPr algn="just"/>
            <a:r>
              <a:rPr lang="en-US" sz="1200" dirty="0" smtClean="0"/>
              <a:t>          &lt;input id="email" type="text" class="form-control"&gt;</a:t>
            </a:r>
          </a:p>
          <a:p>
            <a:pPr algn="just"/>
            <a:r>
              <a:rPr lang="en-US" sz="1200" dirty="0" smtClean="0"/>
              <a:t>        &lt;/div&gt;</a:t>
            </a:r>
          </a:p>
          <a:p>
            <a:pPr algn="just"/>
            <a:r>
              <a:rPr lang="en-US" sz="1200" dirty="0" smtClean="0"/>
              <a:t>      &lt;/div&gt;</a:t>
            </a:r>
          </a:p>
          <a:p>
            <a:pPr algn="just"/>
            <a:endParaRPr lang="en-US" sz="1200" dirty="0" smtClean="0"/>
          </a:p>
          <a:p>
            <a:pPr algn="just"/>
            <a:r>
              <a:rPr lang="en-US" sz="1200" dirty="0" smtClean="0"/>
              <a:t>    &lt;/div&gt;</a:t>
            </a:r>
          </a:p>
          <a:p>
            <a:pPr algn="just"/>
            <a:r>
              <a:rPr lang="en-US" sz="1200" dirty="0" smtClean="0"/>
              <a:t>    &lt;div class="panel-footer"&gt;</a:t>
            </a:r>
          </a:p>
          <a:p>
            <a:pPr algn="just"/>
            <a:r>
              <a:rPr lang="en-US" sz="1200" dirty="0" smtClean="0"/>
              <a:t>      &lt;button class="</a:t>
            </a:r>
            <a:r>
              <a:rPr lang="en-US" sz="1200" dirty="0" err="1" smtClean="0"/>
              <a:t>btn</a:t>
            </a:r>
            <a:r>
              <a:rPr lang="en-US" sz="1200" dirty="0" smtClean="0"/>
              <a:t> </a:t>
            </a:r>
            <a:r>
              <a:rPr lang="en-US" sz="1200" dirty="0" err="1" smtClean="0"/>
              <a:t>btn</a:t>
            </a:r>
            <a:r>
              <a:rPr lang="en-US" sz="1200" dirty="0" smtClean="0"/>
              <a:t>-primary" type="submit"&gt;Save&lt;/button&gt;</a:t>
            </a:r>
          </a:p>
          <a:p>
            <a:pPr algn="just"/>
            <a:r>
              <a:rPr lang="en-US" sz="1200" dirty="0" smtClean="0"/>
              <a:t>    &lt;/div&gt;</a:t>
            </a:r>
          </a:p>
          <a:p>
            <a:pPr algn="just"/>
            <a:r>
              <a:rPr lang="en-US" sz="1200" dirty="0" smtClean="0"/>
              <a:t>  &lt;/div&gt;</a:t>
            </a:r>
          </a:p>
          <a:p>
            <a:r>
              <a:rPr lang="en-US" sz="1200" dirty="0" smtClean="0"/>
              <a:t>&lt;/form&gt;</a:t>
            </a:r>
            <a:endParaRPr lang="en-US" sz="12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832</TotalTime>
  <Words>11788</Words>
  <Application>Microsoft Office PowerPoint</Application>
  <PresentationFormat>On-screen Show (4:3)</PresentationFormat>
  <Paragraphs>1877</Paragraphs>
  <Slides>130</Slides>
  <Notes>0</Notes>
  <HiddenSlides>0</HiddenSlides>
  <MMClips>0</MMClips>
  <ScaleCrop>false</ScaleCrop>
  <HeadingPairs>
    <vt:vector size="4" baseType="variant">
      <vt:variant>
        <vt:lpstr>Theme</vt:lpstr>
      </vt:variant>
      <vt:variant>
        <vt:i4>1</vt:i4>
      </vt:variant>
      <vt:variant>
        <vt:lpstr>Slide Titles</vt:lpstr>
      </vt:variant>
      <vt:variant>
        <vt:i4>130</vt:i4>
      </vt:variant>
    </vt:vector>
  </HeadingPairs>
  <TitlesOfParts>
    <vt:vector size="131"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lpstr>Slide 69</vt:lpstr>
      <vt:lpstr>Slide 70</vt:lpstr>
      <vt:lpstr>Slide 71</vt:lpstr>
      <vt:lpstr>Slide 72</vt:lpstr>
      <vt:lpstr>Slide 73</vt:lpstr>
      <vt:lpstr>Slide 74</vt:lpstr>
      <vt:lpstr>Slide 75</vt:lpstr>
      <vt:lpstr>Slide 76</vt:lpstr>
      <vt:lpstr>Slide 77</vt:lpstr>
      <vt:lpstr>Slide 78</vt:lpstr>
      <vt:lpstr>Slide 79</vt:lpstr>
      <vt:lpstr>Slide 80</vt:lpstr>
      <vt:lpstr>Slide 81</vt:lpstr>
      <vt:lpstr>Slide 82</vt:lpstr>
      <vt:lpstr>Slide 83</vt:lpstr>
      <vt:lpstr>Slide 84</vt:lpstr>
      <vt:lpstr>Slide 85</vt:lpstr>
      <vt:lpstr>Slide 86</vt:lpstr>
      <vt:lpstr>Slide 87</vt:lpstr>
      <vt:lpstr>Slide 88</vt:lpstr>
      <vt:lpstr>Slide 89</vt:lpstr>
      <vt:lpstr>Slide 90</vt:lpstr>
      <vt:lpstr>Slide 91</vt:lpstr>
      <vt:lpstr>Slide 92</vt:lpstr>
      <vt:lpstr>Slide 93</vt:lpstr>
      <vt:lpstr>Slide 94</vt:lpstr>
      <vt:lpstr>Slide 95</vt:lpstr>
      <vt:lpstr>Slide 96</vt:lpstr>
      <vt:lpstr>Slide 97</vt:lpstr>
      <vt:lpstr>Slide 98</vt:lpstr>
      <vt:lpstr>Slide 99</vt:lpstr>
      <vt:lpstr>Slide 100</vt:lpstr>
      <vt:lpstr>Slide 101</vt:lpstr>
      <vt:lpstr>Slide 102</vt:lpstr>
      <vt:lpstr>Slide 103</vt:lpstr>
      <vt:lpstr>Slide 104</vt:lpstr>
      <vt:lpstr>Slide 105</vt:lpstr>
      <vt:lpstr>Slide 106</vt:lpstr>
      <vt:lpstr>Slide 107</vt:lpstr>
      <vt:lpstr>Slide 108</vt:lpstr>
      <vt:lpstr>Slide 109</vt:lpstr>
      <vt:lpstr>Slide 110</vt:lpstr>
      <vt:lpstr>Slide 111</vt:lpstr>
      <vt:lpstr>Slide 112</vt:lpstr>
      <vt:lpstr>Slide 113</vt:lpstr>
      <vt:lpstr>Slide 114</vt:lpstr>
      <vt:lpstr>Slide 115</vt:lpstr>
      <vt:lpstr>Slide 116</vt:lpstr>
      <vt:lpstr>Slide 117</vt:lpstr>
      <vt:lpstr>Slide 118</vt:lpstr>
      <vt:lpstr>Slide 119</vt:lpstr>
      <vt:lpstr>Slide 120</vt:lpstr>
      <vt:lpstr>Slide 121</vt:lpstr>
      <vt:lpstr>Slide 122</vt:lpstr>
      <vt:lpstr>Slide 123</vt:lpstr>
      <vt:lpstr>Slide 124</vt:lpstr>
      <vt:lpstr>Slide 125</vt:lpstr>
      <vt:lpstr>Slide 126</vt:lpstr>
      <vt:lpstr>Slide 127</vt:lpstr>
      <vt:lpstr>Slide 128</vt:lpstr>
      <vt:lpstr>Slide 129</vt:lpstr>
      <vt:lpstr>Slide 130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Laxmi</cp:lastModifiedBy>
  <cp:revision>165</cp:revision>
  <dcterms:created xsi:type="dcterms:W3CDTF">2018-12-03T03:47:20Z</dcterms:created>
  <dcterms:modified xsi:type="dcterms:W3CDTF">2019-01-06T16:15:46Z</dcterms:modified>
</cp:coreProperties>
</file>

<file path=docProps/thumbnail.jpeg>
</file>